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8"/>
  </p:notesMasterIdLst>
  <p:handoutMasterIdLst>
    <p:handoutMasterId r:id="rId9"/>
  </p:handoutMasterIdLst>
  <p:sldIdLst>
    <p:sldId id="256" r:id="rId2"/>
    <p:sldId id="258" r:id="rId3"/>
    <p:sldId id="342" r:id="rId4"/>
    <p:sldId id="266" r:id="rId5"/>
    <p:sldId id="319" r:id="rId6"/>
    <p:sldId id="304" r:id="rId7"/>
  </p:sldIdLst>
  <p:sldSz cx="9906000" cy="6858000" type="A4"/>
  <p:notesSz cx="6797675" cy="9928225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fr-CH"/>
    </a:defPPr>
    <a:lvl1pPr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Arial Narrow" panose="020B0506020202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Arial Narrow" panose="020B0506020202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Arial Narrow" panose="020B0506020202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Arial Narrow" panose="020B0506020202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Arial Narrow" panose="020B0506020202030204" pitchFamily="34" charset="0"/>
        <a:ea typeface="+mn-ea"/>
        <a:cs typeface="+mn-cs"/>
      </a:defRPr>
    </a:lvl5pPr>
    <a:lvl6pPr marL="2286000" algn="l" defTabSz="914400" rtl="0" eaLnBrk="1" latinLnBrk="0" hangingPunct="1">
      <a:defRPr sz="800" kern="1200">
        <a:solidFill>
          <a:schemeClr val="tx1"/>
        </a:solidFill>
        <a:latin typeface="Arial Narrow" panose="020B0506020202030204" pitchFamily="34" charset="0"/>
        <a:ea typeface="+mn-ea"/>
        <a:cs typeface="+mn-cs"/>
      </a:defRPr>
    </a:lvl6pPr>
    <a:lvl7pPr marL="2743200" algn="l" defTabSz="914400" rtl="0" eaLnBrk="1" latinLnBrk="0" hangingPunct="1">
      <a:defRPr sz="800" kern="1200">
        <a:solidFill>
          <a:schemeClr val="tx1"/>
        </a:solidFill>
        <a:latin typeface="Arial Narrow" panose="020B0506020202030204" pitchFamily="34" charset="0"/>
        <a:ea typeface="+mn-ea"/>
        <a:cs typeface="+mn-cs"/>
      </a:defRPr>
    </a:lvl7pPr>
    <a:lvl8pPr marL="3200400" algn="l" defTabSz="914400" rtl="0" eaLnBrk="1" latinLnBrk="0" hangingPunct="1">
      <a:defRPr sz="800" kern="1200">
        <a:solidFill>
          <a:schemeClr val="tx1"/>
        </a:solidFill>
        <a:latin typeface="Arial Narrow" panose="020B0506020202030204" pitchFamily="34" charset="0"/>
        <a:ea typeface="+mn-ea"/>
        <a:cs typeface="+mn-cs"/>
      </a:defRPr>
    </a:lvl8pPr>
    <a:lvl9pPr marL="3657600" algn="l" defTabSz="914400" rtl="0" eaLnBrk="1" latinLnBrk="0" hangingPunct="1">
      <a:defRPr sz="800" kern="1200">
        <a:solidFill>
          <a:schemeClr val="tx1"/>
        </a:solidFill>
        <a:latin typeface="Arial Narrow" panose="020B0506020202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OEGELI MAILLARD Enrica" initials="VME" lastIdx="4" clrIdx="0">
    <p:extLst>
      <p:ext uri="{19B8F6BF-5375-455C-9EA6-DF929625EA0E}">
        <p15:presenceInfo xmlns:p15="http://schemas.microsoft.com/office/powerpoint/2012/main" userId="S-1-5-21-45967694-1587968749-636688714-2820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8666"/>
    <a:srgbClr val="B0B1A6"/>
    <a:srgbClr val="008065"/>
    <a:srgbClr val="FFFF99"/>
    <a:srgbClr val="FFFF66"/>
    <a:srgbClr val="FFCC00"/>
    <a:srgbClr val="00FFFF"/>
    <a:srgbClr val="F7C63B"/>
    <a:srgbClr val="FF6600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040" autoAdjust="0"/>
    <p:restoredTop sz="96473" autoAdjust="0"/>
  </p:normalViewPr>
  <p:slideViewPr>
    <p:cSldViewPr>
      <p:cViewPr varScale="1">
        <p:scale>
          <a:sx n="72" d="100"/>
          <a:sy n="72" d="100"/>
        </p:scale>
        <p:origin x="1416" y="66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</p:sldLst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3.xml"/><Relationship Id="rId2" Type="http://schemas.openxmlformats.org/officeDocument/2006/relationships/slide" Target="slides/slide2.xml"/><Relationship Id="rId1" Type="http://schemas.openxmlformats.org/officeDocument/2006/relationships/slide" Target="slides/slide1.xml"/><Relationship Id="rId5" Type="http://schemas.openxmlformats.org/officeDocument/2006/relationships/slide" Target="slides/slide5.xml"/><Relationship Id="rId4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33870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887" y="4733999"/>
            <a:ext cx="4983903" cy="4486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12" tIns="44757" rIns="91112" bIns="447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H" altLang="fr-FR" noProof="0" smtClean="0"/>
              <a:t>Cliquez pour modifier les styles de texte du masque</a:t>
            </a:r>
          </a:p>
          <a:p>
            <a:pPr lvl="1"/>
            <a:r>
              <a:rPr lang="fr-CH" altLang="fr-FR" noProof="0" smtClean="0"/>
              <a:t>Second niveau</a:t>
            </a:r>
          </a:p>
          <a:p>
            <a:pPr lvl="2"/>
            <a:r>
              <a:rPr lang="fr-CH" altLang="fr-FR" noProof="0" smtClean="0"/>
              <a:t>Troisième niveau</a:t>
            </a:r>
          </a:p>
          <a:p>
            <a:pPr lvl="3"/>
            <a:r>
              <a:rPr lang="fr-CH" altLang="fr-FR" noProof="0" smtClean="0"/>
              <a:t>Quatrième niveau</a:t>
            </a:r>
          </a:p>
          <a:p>
            <a:pPr lvl="4"/>
            <a:r>
              <a:rPr lang="fr-CH" altLang="fr-FR" noProof="0" smtClean="0"/>
              <a:t>Cinquième niveau</a:t>
            </a:r>
          </a:p>
        </p:txBody>
      </p:sp>
      <p:sp>
        <p:nvSpPr>
          <p:cNvPr id="3789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1063" y="858838"/>
            <a:ext cx="5037137" cy="34861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</p:spTree>
    <p:extLst>
      <p:ext uri="{BB962C8B-B14F-4D97-AF65-F5344CB8AC3E}">
        <p14:creationId xmlns:p14="http://schemas.microsoft.com/office/powerpoint/2010/main" val="33185252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4017325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 smtClean="0"/>
          </a:p>
        </p:txBody>
      </p:sp>
    </p:spTree>
    <p:extLst>
      <p:ext uri="{BB962C8B-B14F-4D97-AF65-F5344CB8AC3E}">
        <p14:creationId xmlns:p14="http://schemas.microsoft.com/office/powerpoint/2010/main" val="18883771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914978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/de fin">
    <p:bg>
      <p:bgPr>
        <a:solidFill>
          <a:srgbClr val="0086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906000" cy="31415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CH" dirty="0" smtClean="0"/>
              <a:t>Insérer une image 1280x405</a:t>
            </a:r>
            <a:br>
              <a:rPr lang="fr-CH" dirty="0" smtClean="0"/>
            </a:br>
            <a:r>
              <a:rPr lang="fr-CH" dirty="0" err="1" smtClean="0"/>
              <a:t>Bild</a:t>
            </a:r>
            <a:r>
              <a:rPr lang="fr-CH" dirty="0" smtClean="0"/>
              <a:t> 1280x405 </a:t>
            </a:r>
            <a:r>
              <a:rPr lang="fr-CH" dirty="0" err="1" smtClean="0"/>
              <a:t>einfügen</a:t>
            </a:r>
            <a:r>
              <a:rPr lang="fr-CH" dirty="0" smtClean="0"/>
              <a:t/>
            </a:r>
            <a:br>
              <a:rPr lang="fr-CH" dirty="0" smtClean="0"/>
            </a:br>
            <a:r>
              <a:rPr lang="fr-CH" dirty="0" smtClean="0"/>
              <a:t>Insert Image 1280x405</a:t>
            </a:r>
            <a:endParaRPr lang="fr-FR" dirty="0"/>
          </a:p>
        </p:txBody>
      </p:sp>
      <p:sp>
        <p:nvSpPr>
          <p:cNvPr id="948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04528" y="3357563"/>
            <a:ext cx="8972870" cy="1143000"/>
          </a:xfrm>
        </p:spPr>
        <p:txBody>
          <a:bodyPr lIns="90000" rIns="90000" anchor="t"/>
          <a:lstStyle>
            <a:lvl1pPr algn="l">
              <a:defRPr sz="3600" b="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altLang="fr-FR" noProof="0" smtClean="0"/>
              <a:t>Modifiez le style du titre</a:t>
            </a:r>
            <a:endParaRPr lang="fr-CH" altLang="fr-FR" noProof="0" dirty="0" smtClean="0"/>
          </a:p>
        </p:txBody>
      </p:sp>
      <p:sp>
        <p:nvSpPr>
          <p:cNvPr id="948227" name="txtBodyText"/>
          <p:cNvSpPr>
            <a:spLocks noGrp="1" noChangeArrowheads="1"/>
          </p:cNvSpPr>
          <p:nvPr>
            <p:ph type="subTitle" idx="1"/>
          </p:nvPr>
        </p:nvSpPr>
        <p:spPr>
          <a:xfrm>
            <a:off x="704527" y="4629150"/>
            <a:ext cx="8972871" cy="1248122"/>
          </a:xfrm>
          <a:prstGeom prst="rect">
            <a:avLst/>
          </a:prstGeom>
        </p:spPr>
        <p:txBody>
          <a:bodyPr/>
          <a:lstStyle>
            <a:lvl1pPr marL="0" indent="0" algn="l">
              <a:buFont typeface="Wingdings" panose="05000000000000000000" pitchFamily="2" charset="2"/>
              <a:buNone/>
              <a:defRPr b="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altLang="fr-FR" noProof="0" smtClean="0"/>
              <a:t>Modifiez le style des sous-titres du masque</a:t>
            </a:r>
            <a:endParaRPr lang="fr-CH" altLang="fr-FR" noProof="0" dirty="0" smtClean="0"/>
          </a:p>
        </p:txBody>
      </p:sp>
      <p:sp>
        <p:nvSpPr>
          <p:cNvPr id="2" name="ZoneTexte 1"/>
          <p:cNvSpPr txBox="1"/>
          <p:nvPr userDrawn="1"/>
        </p:nvSpPr>
        <p:spPr>
          <a:xfrm>
            <a:off x="704528" y="6093296"/>
            <a:ext cx="1994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www.bg-21.com</a:t>
            </a:r>
            <a:endParaRPr lang="fr-FR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ZoneTexte 12"/>
          <p:cNvSpPr txBox="1"/>
          <p:nvPr userDrawn="1"/>
        </p:nvSpPr>
        <p:spPr>
          <a:xfrm>
            <a:off x="6249144" y="6093296"/>
            <a:ext cx="3428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</a:t>
            </a:r>
            <a:r>
              <a:rPr lang="fr-CH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INGENIOUS SOLUTIONS</a:t>
            </a:r>
            <a:endParaRPr lang="fr-FR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1CEB472-5FEA-4134-9B93-2B870FA56A04}" type="datetime1">
              <a:rPr lang="fr-FR" smtClean="0"/>
              <a:t>29/04/2015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CH" smtClean="0"/>
              <a:t>N600.01-Colloque_jobsharing_Brandt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5B86A17-BF60-465C-AF82-C7A696E3BB9F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0" name="Connecteur droit 9"/>
          <p:cNvCxnSpPr/>
          <p:nvPr userDrawn="1"/>
        </p:nvCxnSpPr>
        <p:spPr bwMode="auto">
          <a:xfrm>
            <a:off x="776536" y="6453336"/>
            <a:ext cx="8856984" cy="0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227170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C4BA3-4757-456E-BFDC-9E16D73AADD0}" type="datetime1">
              <a:rPr lang="fr-FR" smtClean="0"/>
              <a:t>29/04/2015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N600.01-Colloque_jobsharing_Brandt</a:t>
            </a:r>
            <a:endParaRPr lang="fr-FR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86A17-BF60-465C-AF82-C7A696E3BB9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 hasCustomPrompt="1"/>
          </p:nvPr>
        </p:nvSpPr>
        <p:spPr>
          <a:xfrm>
            <a:off x="681038" y="1196752"/>
            <a:ext cx="8996361" cy="5040560"/>
          </a:xfrm>
        </p:spPr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  <a:p>
            <a:pPr lvl="5"/>
            <a:r>
              <a:rPr lang="fr-CH" dirty="0" smtClean="0"/>
              <a:t>Sixième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17246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bg>
      <p:bgPr>
        <a:solidFill>
          <a:srgbClr val="0086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906000" cy="350100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CH" dirty="0" smtClean="0"/>
              <a:t>Insérer une image 1280x453</a:t>
            </a:r>
            <a:br>
              <a:rPr lang="fr-CH" dirty="0" smtClean="0"/>
            </a:br>
            <a:r>
              <a:rPr lang="fr-CH" dirty="0" err="1" smtClean="0"/>
              <a:t>Bild</a:t>
            </a:r>
            <a:r>
              <a:rPr lang="fr-CH" dirty="0" smtClean="0"/>
              <a:t> 1280x453 </a:t>
            </a:r>
            <a:r>
              <a:rPr lang="fr-CH" dirty="0" err="1" smtClean="0"/>
              <a:t>einfügen</a:t>
            </a:r>
            <a:r>
              <a:rPr lang="fr-CH" dirty="0" smtClean="0"/>
              <a:t/>
            </a:r>
            <a:br>
              <a:rPr lang="fr-CH" dirty="0" smtClean="0"/>
            </a:br>
            <a:r>
              <a:rPr lang="fr-CH" dirty="0" smtClean="0"/>
              <a:t>Insert Image 1280x453</a:t>
            </a:r>
            <a:endParaRPr lang="fr-FR" dirty="0" smtClean="0"/>
          </a:p>
        </p:txBody>
      </p:sp>
      <p:sp>
        <p:nvSpPr>
          <p:cNvPr id="948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04528" y="3573016"/>
            <a:ext cx="8972870" cy="927546"/>
          </a:xfrm>
        </p:spPr>
        <p:txBody>
          <a:bodyPr lIns="90000" rIns="90000" anchor="t"/>
          <a:lstStyle>
            <a:lvl1pPr algn="l">
              <a:defRPr sz="36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altLang="fr-FR" noProof="0" smtClean="0"/>
              <a:t>Modifiez le style du titre</a:t>
            </a:r>
            <a:endParaRPr lang="fr-CH" altLang="fr-FR" noProof="0" dirty="0" smtClean="0"/>
          </a:p>
        </p:txBody>
      </p:sp>
      <p:sp>
        <p:nvSpPr>
          <p:cNvPr id="948227" name="txtBodyText"/>
          <p:cNvSpPr>
            <a:spLocks noGrp="1" noChangeArrowheads="1"/>
          </p:cNvSpPr>
          <p:nvPr>
            <p:ph type="subTitle" idx="1"/>
          </p:nvPr>
        </p:nvSpPr>
        <p:spPr>
          <a:xfrm>
            <a:off x="704527" y="4629150"/>
            <a:ext cx="8972871" cy="1248122"/>
          </a:xfrm>
          <a:prstGeom prst="rect">
            <a:avLst/>
          </a:prstGeom>
        </p:spPr>
        <p:txBody>
          <a:bodyPr/>
          <a:lstStyle>
            <a:lvl1pPr marL="0" indent="0" algn="l">
              <a:buFont typeface="Wingdings" panose="05000000000000000000" pitchFamily="2" charset="2"/>
              <a:buNone/>
              <a:defRPr b="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altLang="fr-FR" noProof="0" smtClean="0"/>
              <a:t>Modifiez le style des sous-titres du masque</a:t>
            </a:r>
            <a:endParaRPr lang="fr-CH" altLang="fr-FR" noProof="0" dirty="0" smtClean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E9D0C40-3C3C-4538-8C8F-129CA4269B4E}" type="datetime1">
              <a:rPr lang="fr-FR" smtClean="0"/>
              <a:t>29/04/2015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CH" smtClean="0"/>
              <a:t>N600.01-Colloque_jobsharing_Brandt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5B86A17-BF60-465C-AF82-C7A696E3BB9F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8" name="Connecteur droit 7"/>
          <p:cNvCxnSpPr/>
          <p:nvPr userDrawn="1"/>
        </p:nvCxnSpPr>
        <p:spPr bwMode="auto">
          <a:xfrm>
            <a:off x="776536" y="6453336"/>
            <a:ext cx="8856984" cy="0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44880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Pr>
        <a:solidFill>
          <a:srgbClr val="0086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6275" y="1709738"/>
            <a:ext cx="9001124" cy="2852737"/>
          </a:xfrm>
        </p:spPr>
        <p:txBody>
          <a:bodyPr anchor="t"/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76275" y="4589463"/>
            <a:ext cx="9001124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pic>
        <p:nvPicPr>
          <p:cNvPr id="7" name="BGLOGOTOPLEFT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8" y="260648"/>
            <a:ext cx="1127762" cy="1127762"/>
          </a:xfrm>
          <a:prstGeom prst="rect">
            <a:avLst/>
          </a:prstGeom>
        </p:spPr>
      </p:pic>
      <p:cxnSp>
        <p:nvCxnSpPr>
          <p:cNvPr id="8" name="Connecteur droit 7"/>
          <p:cNvCxnSpPr/>
          <p:nvPr userDrawn="1"/>
        </p:nvCxnSpPr>
        <p:spPr bwMode="auto">
          <a:xfrm>
            <a:off x="776536" y="6453336"/>
            <a:ext cx="8856984" cy="0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AD60B-C1BD-4BF7-A728-EDC62FCDC4BA}" type="datetime1">
              <a:rPr lang="fr-FR" smtClean="0"/>
              <a:t>29/04/2015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N600.01-Colloque_jobsharing_Brandt</a:t>
            </a:r>
            <a:endParaRPr lang="fr-FR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86A17-BF60-465C-AF82-C7A696E3BB9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7232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des matières/index">
    <p:bg>
      <p:bgPr>
        <a:solidFill>
          <a:srgbClr val="0086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6275" y="1709739"/>
            <a:ext cx="5644877" cy="1503238"/>
          </a:xfrm>
        </p:spPr>
        <p:txBody>
          <a:bodyPr anchor="t"/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CH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8" y="260648"/>
            <a:ext cx="1127762" cy="1127762"/>
          </a:xfrm>
          <a:prstGeom prst="rect">
            <a:avLst/>
          </a:prstGeom>
        </p:spPr>
      </p:pic>
      <p:sp>
        <p:nvSpPr>
          <p:cNvPr id="11" name="Espace réservé pour une image  10"/>
          <p:cNvSpPr>
            <a:spLocks noGrp="1"/>
          </p:cNvSpPr>
          <p:nvPr>
            <p:ph type="pic" sz="quarter" idx="13" hasCustomPrompt="1"/>
          </p:nvPr>
        </p:nvSpPr>
        <p:spPr>
          <a:xfrm>
            <a:off x="6393160" y="0"/>
            <a:ext cx="3512840" cy="6858000"/>
          </a:xfrm>
        </p:spPr>
        <p:txBody>
          <a:bodyPr/>
          <a:lstStyle>
            <a:lvl1pPr algn="ctr">
              <a:defRPr b="0" baseline="0">
                <a:solidFill>
                  <a:schemeClr val="bg1"/>
                </a:solidFill>
              </a:defRPr>
            </a:lvl1pPr>
          </a:lstStyle>
          <a:p>
            <a:r>
              <a:rPr lang="fr-CH" dirty="0" smtClean="0"/>
              <a:t>Insérer une image 513x1000</a:t>
            </a:r>
            <a:br>
              <a:rPr lang="fr-CH" dirty="0" smtClean="0"/>
            </a:br>
            <a:r>
              <a:rPr lang="fr-CH" dirty="0" err="1" smtClean="0"/>
              <a:t>Bild</a:t>
            </a:r>
            <a:r>
              <a:rPr lang="fr-CH" dirty="0" smtClean="0"/>
              <a:t> 513x1000 </a:t>
            </a:r>
            <a:r>
              <a:rPr lang="fr-CH" dirty="0" err="1" smtClean="0"/>
              <a:t>einfügen</a:t>
            </a:r>
            <a:r>
              <a:rPr lang="fr-CH" dirty="0" smtClean="0"/>
              <a:t/>
            </a:r>
            <a:br>
              <a:rPr lang="fr-CH" dirty="0" smtClean="0"/>
            </a:br>
            <a:r>
              <a:rPr lang="fr-CH" dirty="0" smtClean="0"/>
              <a:t>Insert Image 513x1000</a:t>
            </a:r>
            <a:endParaRPr lang="fr-FR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4"/>
          </p:nvPr>
        </p:nvSpPr>
        <p:spPr>
          <a:xfrm>
            <a:off x="676275" y="3212977"/>
            <a:ext cx="5644877" cy="3024311"/>
          </a:xfrm>
        </p:spPr>
        <p:txBody>
          <a:bodyPr/>
          <a:lstStyle>
            <a:lvl1pPr marL="342900" indent="-342900"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lang="fr-FR" b="0" dirty="0" smtClean="0">
                <a:solidFill>
                  <a:schemeClr val="bg1"/>
                </a:solidFill>
              </a:defRPr>
            </a:lvl1pPr>
            <a:lvl2pPr marL="714375" indent="-342900">
              <a:spcBef>
                <a:spcPts val="0"/>
              </a:spcBef>
              <a:buClr>
                <a:schemeClr val="bg1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2pPr>
            <a:lvl3pPr marL="1071563" indent="-357188">
              <a:buClr>
                <a:schemeClr val="bg1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3pPr>
            <a:lvl4pPr marL="1438275" indent="-357188">
              <a:buClr>
                <a:schemeClr val="bg1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4pPr>
            <a:lvl5pPr marL="1795463" indent="-366713">
              <a:buClr>
                <a:schemeClr val="bg1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15"/>
          </p:nvPr>
        </p:nvSpPr>
        <p:spPr>
          <a:xfrm>
            <a:off x="2892897" y="6523905"/>
            <a:ext cx="2736304" cy="195263"/>
          </a:xfrm>
        </p:spPr>
        <p:txBody>
          <a:bodyPr/>
          <a:lstStyle/>
          <a:p>
            <a:fld id="{09545508-BDCA-45A0-BEC5-C5B9EA53F0E7}" type="datetime1">
              <a:rPr lang="fr-FR" smtClean="0"/>
              <a:t>29/04/2015</a:t>
            </a:fld>
            <a:endParaRPr lang="fr-FR"/>
          </a:p>
        </p:txBody>
      </p:sp>
      <p:sp>
        <p:nvSpPr>
          <p:cNvPr id="15" name="Espace réservé du pied de page 1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CH" smtClean="0"/>
              <a:t>N600.01-Colloque_jobsharing_Brandt</a:t>
            </a:r>
            <a:endParaRPr lang="fr-FR" dirty="0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7"/>
          </p:nvPr>
        </p:nvSpPr>
        <p:spPr>
          <a:xfrm>
            <a:off x="5629201" y="6523905"/>
            <a:ext cx="691951" cy="197570"/>
          </a:xfrm>
        </p:spPr>
        <p:txBody>
          <a:bodyPr/>
          <a:lstStyle/>
          <a:p>
            <a:fld id="{85B86A17-BF60-465C-AF82-C7A696E3BB9F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8" name="Connecteur droit 17"/>
          <p:cNvCxnSpPr/>
          <p:nvPr userDrawn="1"/>
        </p:nvCxnSpPr>
        <p:spPr bwMode="auto">
          <a:xfrm>
            <a:off x="776536" y="6453336"/>
            <a:ext cx="5472608" cy="0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074129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che technique">
    <p:bg>
      <p:bgPr>
        <a:solidFill>
          <a:srgbClr val="0086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  10"/>
          <p:cNvSpPr>
            <a:spLocks noGrp="1"/>
          </p:cNvSpPr>
          <p:nvPr>
            <p:ph type="pic" sz="quarter" idx="13" hasCustomPrompt="1"/>
          </p:nvPr>
        </p:nvSpPr>
        <p:spPr>
          <a:xfrm>
            <a:off x="7473280" y="0"/>
            <a:ext cx="2432720" cy="6858000"/>
          </a:xfrm>
        </p:spPr>
        <p:txBody>
          <a:bodyPr/>
          <a:lstStyle>
            <a:lvl1pPr algn="ctr">
              <a:defRPr b="0" baseline="0">
                <a:solidFill>
                  <a:schemeClr val="bg1"/>
                </a:solidFill>
              </a:defRPr>
            </a:lvl1pPr>
          </a:lstStyle>
          <a:p>
            <a:r>
              <a:rPr lang="fr-CH" dirty="0" smtClean="0"/>
              <a:t>Insérer une image 328x1000</a:t>
            </a:r>
            <a:br>
              <a:rPr lang="fr-CH" dirty="0" smtClean="0"/>
            </a:br>
            <a:r>
              <a:rPr lang="fr-CH" dirty="0" err="1" smtClean="0"/>
              <a:t>Bild</a:t>
            </a:r>
            <a:r>
              <a:rPr lang="fr-CH" dirty="0" smtClean="0"/>
              <a:t> 328x1000 </a:t>
            </a:r>
            <a:r>
              <a:rPr lang="fr-CH" dirty="0" err="1" smtClean="0"/>
              <a:t>einfügen</a:t>
            </a:r>
            <a:r>
              <a:rPr lang="fr-CH" dirty="0" smtClean="0"/>
              <a:t/>
            </a:r>
            <a:br>
              <a:rPr lang="fr-CH" dirty="0" smtClean="0"/>
            </a:br>
            <a:r>
              <a:rPr lang="fr-CH" dirty="0" smtClean="0"/>
              <a:t>Insert Image 328x1000</a:t>
            </a:r>
            <a:endParaRPr lang="fr-FR" dirty="0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15"/>
          </p:nvPr>
        </p:nvSpPr>
        <p:spPr>
          <a:xfrm>
            <a:off x="3901009" y="6523905"/>
            <a:ext cx="2736304" cy="195263"/>
          </a:xfrm>
        </p:spPr>
        <p:txBody>
          <a:bodyPr/>
          <a:lstStyle/>
          <a:p>
            <a:fld id="{779E2A3D-7CBD-4A55-87CA-B00D078A5A37}" type="datetime1">
              <a:rPr lang="fr-FR" smtClean="0"/>
              <a:t>29/04/2015</a:t>
            </a:fld>
            <a:endParaRPr lang="fr-FR"/>
          </a:p>
        </p:txBody>
      </p:sp>
      <p:sp>
        <p:nvSpPr>
          <p:cNvPr id="15" name="Espace réservé du pied de page 1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CH" smtClean="0"/>
              <a:t>N600.01-Colloque_jobsharing_Brandt</a:t>
            </a:r>
            <a:endParaRPr lang="fr-FR" dirty="0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7"/>
          </p:nvPr>
        </p:nvSpPr>
        <p:spPr>
          <a:xfrm>
            <a:off x="6637313" y="6523905"/>
            <a:ext cx="691951" cy="197570"/>
          </a:xfrm>
        </p:spPr>
        <p:txBody>
          <a:bodyPr/>
          <a:lstStyle/>
          <a:p>
            <a:fld id="{85B86A17-BF60-465C-AF82-C7A696E3BB9F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8" name="Connecteur droit 17"/>
          <p:cNvCxnSpPr/>
          <p:nvPr userDrawn="1"/>
        </p:nvCxnSpPr>
        <p:spPr bwMode="auto">
          <a:xfrm>
            <a:off x="776536" y="6453336"/>
            <a:ext cx="6480720" cy="0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681038" y="260648"/>
            <a:ext cx="6648226" cy="504056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9" name="Espace réservé du texte 3"/>
          <p:cNvSpPr>
            <a:spLocks noGrp="1"/>
          </p:cNvSpPr>
          <p:nvPr>
            <p:ph type="body" sz="quarter" idx="18"/>
          </p:nvPr>
        </p:nvSpPr>
        <p:spPr>
          <a:xfrm>
            <a:off x="676275" y="1124745"/>
            <a:ext cx="6652989" cy="5112544"/>
          </a:xfrm>
        </p:spPr>
        <p:txBody>
          <a:bodyPr>
            <a:normAutofit/>
          </a:bodyPr>
          <a:lstStyle>
            <a:lvl1pPr>
              <a:defRPr sz="2400" b="1" cap="all" baseline="0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buNone/>
              <a:defRPr sz="2400" b="1" u="none" baseline="0">
                <a:solidFill>
                  <a:schemeClr val="bg1"/>
                </a:solidFill>
              </a:defRPr>
            </a:lvl2pPr>
            <a:lvl3pPr marL="0" indent="0">
              <a:spcBef>
                <a:spcPts val="1800"/>
              </a:spcBef>
              <a:spcAft>
                <a:spcPts val="600"/>
              </a:spcAft>
              <a:buNone/>
              <a:tabLst>
                <a:tab pos="6459538" algn="l"/>
              </a:tabLst>
              <a:defRPr sz="1600" b="1" u="sng">
                <a:solidFill>
                  <a:schemeClr val="bg1"/>
                </a:solidFill>
                <a:effectLst/>
              </a:defRPr>
            </a:lvl3pPr>
            <a:lvl4pPr marL="0" indent="0">
              <a:buNone/>
              <a:defRPr sz="1600" b="0">
                <a:solidFill>
                  <a:schemeClr val="bg1"/>
                </a:solidFill>
              </a:defRPr>
            </a:lvl4pPr>
            <a:lvl5pPr marL="357188" indent="-357188">
              <a:buClr>
                <a:schemeClr val="bg1"/>
              </a:buClr>
              <a:buFont typeface="Wingdings" panose="05000000000000000000" pitchFamily="2" charset="2"/>
              <a:buChar char="§"/>
              <a:defRPr sz="1600" b="0">
                <a:solidFill>
                  <a:schemeClr val="bg1"/>
                </a:solidFill>
              </a:defRPr>
            </a:lvl5pPr>
            <a:lvl6pPr marL="714375" indent="-357188">
              <a:buClr>
                <a:schemeClr val="bg1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+mj-lt"/>
              </a:defRPr>
            </a:lvl6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50761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82625" y="1196753"/>
            <a:ext cx="8994774" cy="936103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82625" y="2132856"/>
            <a:ext cx="4416334" cy="41764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267447" y="2132855"/>
            <a:ext cx="4409952" cy="41764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 dirty="0"/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4AC43-3D83-4692-A513-A9C79DCBCCDF}" type="datetime1">
              <a:rPr lang="fr-FR" smtClean="0"/>
              <a:t>29/04/2015</a:t>
            </a:fld>
            <a:endParaRPr lang="fr-FR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N600.01-Colloque_jobsharing_Brandt</a:t>
            </a:r>
            <a:endParaRPr lang="fr-FR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86A17-BF60-465C-AF82-C7A696E3BB9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8562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488504" y="6482344"/>
            <a:ext cx="9188896" cy="279973"/>
          </a:xfrm>
          <a:prstGeom prst="rect">
            <a:avLst/>
          </a:prstGeom>
          <a:solidFill>
            <a:srgbClr val="008666"/>
          </a:solidFill>
          <a:ln>
            <a:noFill/>
          </a:ln>
          <a:effectLst/>
          <a:extLst/>
        </p:spPr>
        <p:txBody>
          <a:bodyPr vert="horz" wrap="square" lIns="36000" tIns="45720" rIns="36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35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6600"/>
              </a:buClr>
              <a:buSzTx/>
              <a:buFont typeface="Wingdings" panose="05000000000000000000" pitchFamily="2" charset="2"/>
              <a:buChar char="§"/>
              <a:tabLst/>
            </a:pPr>
            <a:endParaRPr kumimoji="0" lang="fr-FR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anose="020B0506020202030204" pitchFamily="34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1038" y="260648"/>
            <a:ext cx="8996362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720" rIns="9000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 smtClean="0"/>
              <a:t>Modifiez le style du titre</a:t>
            </a:r>
            <a:endParaRPr lang="fr-CH" altLang="fr-FR" dirty="0" smtClean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>
          <a:xfrm>
            <a:off x="6249144" y="6523905"/>
            <a:ext cx="2736304" cy="195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22F2091-D2C9-47C5-ABCC-CC20F5AE65A0}" type="datetime1">
              <a:rPr lang="fr-FR" smtClean="0"/>
              <a:t>29/04/2015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985448" y="6523905"/>
            <a:ext cx="691951" cy="1975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5B86A17-BF60-465C-AF82-C7A696E3BB9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3"/>
          </p:nvPr>
        </p:nvSpPr>
        <p:spPr>
          <a:xfrm>
            <a:off x="2144688" y="6523905"/>
            <a:ext cx="3211935" cy="1975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CH" smtClean="0"/>
              <a:t>N600.01-Colloque_jobsharing_Brandt</a:t>
            </a:r>
            <a:endParaRPr lang="fr-FR" dirty="0"/>
          </a:p>
        </p:txBody>
      </p:sp>
      <p:sp>
        <p:nvSpPr>
          <p:cNvPr id="8" name="BGCOMPANY"/>
          <p:cNvSpPr txBox="1"/>
          <p:nvPr userDrawn="1"/>
        </p:nvSpPr>
        <p:spPr>
          <a:xfrm>
            <a:off x="681038" y="6523905"/>
            <a:ext cx="1664220" cy="195263"/>
          </a:xfrm>
          <a:prstGeom prst="rect">
            <a:avLst/>
          </a:prstGeom>
          <a:noFill/>
        </p:spPr>
        <p:txBody>
          <a:bodyPr wrap="square" tIns="36000" bIns="36000" rtlCol="0" anchor="ctr" anchorCtr="0">
            <a:noAutofit/>
          </a:bodyPr>
          <a:lstStyle/>
          <a:p>
            <a:r>
              <a:rPr lang="fr-CH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BG Ingénieurs Conseils</a:t>
            </a:r>
            <a:endParaRPr lang="fr-CH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14" y="6482344"/>
            <a:ext cx="279973" cy="279973"/>
          </a:xfrm>
          <a:prstGeom prst="rect">
            <a:avLst/>
          </a:prstGeom>
        </p:spPr>
      </p:pic>
      <p:sp>
        <p:nvSpPr>
          <p:cNvPr id="10" name="Espace réservé du texte 9"/>
          <p:cNvSpPr>
            <a:spLocks noGrp="1"/>
          </p:cNvSpPr>
          <p:nvPr>
            <p:ph type="body" idx="1"/>
          </p:nvPr>
        </p:nvSpPr>
        <p:spPr>
          <a:xfrm>
            <a:off x="681038" y="1268760"/>
            <a:ext cx="8996361" cy="49082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  <a:p>
            <a:pPr lvl="5"/>
            <a:r>
              <a:rPr lang="fr-CH" dirty="0" smtClean="0"/>
              <a:t>Sixième niveau</a:t>
            </a:r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30" r:id="rId3"/>
    <p:sldLayoutId id="2147483722" r:id="rId4"/>
    <p:sldLayoutId id="2147483729" r:id="rId5"/>
    <p:sldLayoutId id="2147483731" r:id="rId6"/>
    <p:sldLayoutId id="2147483724" r:id="rId7"/>
  </p:sldLayoutIdLst>
  <p:hf hdr="0"/>
  <p:txStyles>
    <p:titleStyle>
      <a:lvl1pPr algn="l" defTabSz="635000" rtl="0" eaLnBrk="1" fontAlgn="base" hangingPunct="1">
        <a:spcBef>
          <a:spcPct val="0"/>
        </a:spcBef>
        <a:spcAft>
          <a:spcPct val="0"/>
        </a:spcAft>
        <a:defRPr sz="2800" b="1" kern="1200" cap="all" baseline="0">
          <a:solidFill>
            <a:srgbClr val="008666"/>
          </a:solidFill>
          <a:latin typeface="+mj-lt"/>
          <a:ea typeface="+mj-ea"/>
          <a:cs typeface="+mj-cs"/>
        </a:defRPr>
      </a:lvl1pPr>
      <a:lvl2pPr algn="l" defTabSz="6350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</a:defRPr>
      </a:lvl2pPr>
      <a:lvl3pPr algn="l" defTabSz="6350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</a:defRPr>
      </a:lvl3pPr>
      <a:lvl4pPr algn="l" defTabSz="6350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</a:defRPr>
      </a:lvl4pPr>
      <a:lvl5pPr algn="l" defTabSz="6350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</a:defRPr>
      </a:lvl5pPr>
      <a:lvl6pPr marL="457200" algn="l" defTabSz="6350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</a:defRPr>
      </a:lvl6pPr>
      <a:lvl7pPr marL="914400" algn="l" defTabSz="6350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</a:defRPr>
      </a:lvl7pPr>
      <a:lvl8pPr marL="1371600" algn="l" defTabSz="6350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</a:defRPr>
      </a:lvl8pPr>
      <a:lvl9pPr marL="1828800" algn="l" defTabSz="6350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0" indent="0" algn="l" defTabSz="635000" rtl="0" eaLnBrk="1" fontAlgn="base" hangingPunct="1">
        <a:spcBef>
          <a:spcPts val="1200"/>
        </a:spcBef>
        <a:spcAft>
          <a:spcPts val="0"/>
        </a:spcAft>
        <a:buClr>
          <a:srgbClr val="008666"/>
        </a:buClr>
        <a:buSzPct val="130000"/>
        <a:buFont typeface="Wingdings" panose="05000000000000000000" pitchFamily="2" charset="2"/>
        <a:buNone/>
        <a:defRPr sz="24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71488" indent="-457200" algn="l" defTabSz="635000" rtl="0" eaLnBrk="1" fontAlgn="base" hangingPunct="1">
        <a:spcBef>
          <a:spcPts val="600"/>
        </a:spcBef>
        <a:spcAft>
          <a:spcPts val="0"/>
        </a:spcAft>
        <a:buClr>
          <a:srgbClr val="008666"/>
        </a:buClr>
        <a:buSzPct val="10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14375" indent="-357188" algn="l" defTabSz="635000" rtl="0" eaLnBrk="1" fontAlgn="base" hangingPunct="1">
        <a:spcBef>
          <a:spcPts val="400"/>
        </a:spcBef>
        <a:spcAft>
          <a:spcPct val="0"/>
        </a:spcAft>
        <a:buClr>
          <a:srgbClr val="008666"/>
        </a:buClr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071563" indent="-357188" algn="l" defTabSz="635000" rtl="0" eaLnBrk="1" fontAlgn="base" hangingPunct="1">
        <a:spcBef>
          <a:spcPts val="200"/>
        </a:spcBef>
        <a:spcAft>
          <a:spcPct val="0"/>
        </a:spcAft>
        <a:buClr>
          <a:srgbClr val="008666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438275" indent="-366713" algn="l" defTabSz="635000" rtl="0" eaLnBrk="1" fontAlgn="base" hangingPunct="1">
        <a:spcBef>
          <a:spcPts val="0"/>
        </a:spcBef>
        <a:spcAft>
          <a:spcPct val="0"/>
        </a:spcAft>
        <a:buClr>
          <a:srgbClr val="008666"/>
        </a:buClr>
        <a:buSzPct val="10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795463" indent="-357188" algn="l" defTabSz="914400" rtl="0" eaLnBrk="1" latinLnBrk="0" hangingPunct="1">
        <a:lnSpc>
          <a:spcPct val="90000"/>
        </a:lnSpc>
        <a:spcBef>
          <a:spcPts val="500"/>
        </a:spcBef>
        <a:buClr>
          <a:srgbClr val="008666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Espace réservé pour une image 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85" b="9985"/>
          <a:stretch>
            <a:fillRect/>
          </a:stretch>
        </p:blipFill>
        <p:spPr>
          <a:xfrm>
            <a:off x="0" y="0"/>
            <a:ext cx="9906000" cy="3141539"/>
          </a:xfrm>
          <a:prstGeom prst="rect">
            <a:avLst/>
          </a:prstGeom>
        </p:spPr>
      </p:pic>
      <p:sp>
        <p:nvSpPr>
          <p:cNvPr id="22" name="Titre 2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H" dirty="0" err="1" smtClean="0"/>
              <a:t>Bg</a:t>
            </a:r>
            <a:r>
              <a:rPr lang="fr-CH" dirty="0" smtClean="0"/>
              <a:t> ingénieurs </a:t>
            </a:r>
            <a:r>
              <a:rPr lang="fr-CH" dirty="0" smtClean="0"/>
              <a:t>conseils</a:t>
            </a:r>
            <a:br>
              <a:rPr lang="fr-CH" dirty="0" smtClean="0"/>
            </a:br>
            <a:r>
              <a:rPr lang="fr-CH" sz="2000" dirty="0" smtClean="0"/>
              <a:t>Approche </a:t>
            </a:r>
            <a:r>
              <a:rPr lang="fr-CH" sz="2000" dirty="0"/>
              <a:t>CSR (</a:t>
            </a:r>
            <a:r>
              <a:rPr lang="fr-CH" sz="2000" dirty="0" err="1"/>
              <a:t>Corporate</a:t>
            </a:r>
            <a:r>
              <a:rPr lang="fr-CH" sz="2000" dirty="0"/>
              <a:t> social </a:t>
            </a:r>
            <a:r>
              <a:rPr lang="fr-CH" sz="2000" dirty="0" err="1" smtClean="0"/>
              <a:t>responsibility</a:t>
            </a:r>
            <a:r>
              <a:rPr lang="fr-CH" sz="2000" dirty="0"/>
              <a:t>)</a:t>
            </a:r>
            <a:br>
              <a:rPr lang="fr-CH" sz="2000" dirty="0"/>
            </a:br>
            <a:endParaRPr lang="fr-CH" sz="2000" dirty="0"/>
          </a:p>
        </p:txBody>
      </p:sp>
      <p:sp>
        <p:nvSpPr>
          <p:cNvPr id="23" name="Sous-titre 2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CH" dirty="0" smtClean="0"/>
              <a:t>Gérald Brandt – Chief </a:t>
            </a:r>
            <a:r>
              <a:rPr lang="fr-CH" dirty="0" err="1" smtClean="0"/>
              <a:t>Human</a:t>
            </a:r>
            <a:r>
              <a:rPr lang="fr-CH" dirty="0" smtClean="0"/>
              <a:t> </a:t>
            </a:r>
            <a:r>
              <a:rPr lang="fr-CH" dirty="0" err="1" smtClean="0"/>
              <a:t>Resources</a:t>
            </a:r>
            <a:r>
              <a:rPr lang="fr-CH" dirty="0" smtClean="0"/>
              <a:t> </a:t>
            </a:r>
            <a:r>
              <a:rPr lang="fr-CH" dirty="0" err="1" smtClean="0"/>
              <a:t>Officer</a:t>
            </a:r>
            <a:endParaRPr lang="fr-CH" dirty="0" smtClean="0"/>
          </a:p>
          <a:p>
            <a:r>
              <a:rPr lang="fr-CH" sz="2000" baseline="0" dirty="0" smtClean="0"/>
              <a:t>Colloque </a:t>
            </a:r>
            <a:r>
              <a:rPr lang="fr-CH" sz="2000" baseline="0" dirty="0" err="1" smtClean="0"/>
              <a:t>jobsharing</a:t>
            </a:r>
            <a:r>
              <a:rPr lang="fr-CH" sz="2000" baseline="0" dirty="0" smtClean="0"/>
              <a:t> – Université</a:t>
            </a:r>
            <a:r>
              <a:rPr lang="fr-CH" sz="2000" dirty="0" smtClean="0"/>
              <a:t> Fribourg – 04.05.2015</a:t>
            </a:r>
            <a:endParaRPr lang="fr-CH" sz="2000" baseline="0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4595A61-9D7A-4D3F-ADBD-58ECCC4F0FB9}" type="datetime1">
              <a:rPr lang="fr-FR" smtClean="0"/>
              <a:t>29/04/2015</a:t>
            </a:fld>
            <a:endParaRPr lang="fr-C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CH" smtClean="0"/>
              <a:t>N600.01-Colloque_jobsharing_Brandt</a:t>
            </a:r>
            <a:endParaRPr lang="fr-C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5B86A17-BF60-465C-AF82-C7A696E3BB9F}" type="slidenum">
              <a:rPr lang="fr-CH" smtClean="0"/>
              <a:pPr/>
              <a:t>1</a:t>
            </a:fld>
            <a:endParaRPr lang="fr-CH" dirty="0"/>
          </a:p>
        </p:txBody>
      </p:sp>
      <p:pic>
        <p:nvPicPr>
          <p:cNvPr id="8" name="BGLOGOTOPLEFT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1038" y="260648"/>
            <a:ext cx="1127762" cy="112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88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Espace réservé pour une image  9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r="3"/>
          <a:stretch>
            <a:fillRect/>
          </a:stretch>
        </p:blipFill>
        <p:spPr/>
      </p:pic>
      <p:sp>
        <p:nvSpPr>
          <p:cNvPr id="3" name="Espace réservé de la date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9EF771B-644A-427F-9E3A-3E04465D10F6}" type="datetime1">
              <a:rPr lang="fr-FR" smtClean="0"/>
              <a:t>29/04/2015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CH" smtClean="0"/>
              <a:t>N600.01-Colloque_jobsharing_Brandt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5B86A17-BF60-465C-AF82-C7A696E3BB9F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Bg</a:t>
            </a:r>
            <a:r>
              <a:rPr lang="fr-CH" dirty="0" smtClean="0"/>
              <a:t> en bref</a:t>
            </a:r>
            <a:endParaRPr lang="fr-CH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lvl="4"/>
            <a:r>
              <a:rPr lang="fr-CH" dirty="0" smtClean="0"/>
              <a:t>60 ans en 2014</a:t>
            </a:r>
          </a:p>
          <a:p>
            <a:pPr lvl="4"/>
            <a:endParaRPr lang="fr-CH" dirty="0" smtClean="0"/>
          </a:p>
          <a:p>
            <a:pPr lvl="4"/>
            <a:r>
              <a:rPr lang="fr-CH" dirty="0" smtClean="0"/>
              <a:t>90.3 MCHF de chiffre d'affaires en 2014</a:t>
            </a:r>
          </a:p>
          <a:p>
            <a:pPr lvl="4"/>
            <a:endParaRPr lang="fr-CH" dirty="0" smtClean="0"/>
          </a:p>
          <a:p>
            <a:pPr lvl="4"/>
            <a:r>
              <a:rPr lang="fr-CH" dirty="0" smtClean="0"/>
              <a:t>650 collaboratrices et collaborateurs à fin septembre 2014</a:t>
            </a:r>
          </a:p>
          <a:p>
            <a:pPr lvl="4"/>
            <a:endParaRPr lang="fr-CH" dirty="0" smtClean="0"/>
          </a:p>
          <a:p>
            <a:pPr lvl="4"/>
            <a:r>
              <a:rPr lang="fr-CH" dirty="0" smtClean="0"/>
              <a:t>24 nationalités </a:t>
            </a:r>
          </a:p>
          <a:p>
            <a:pPr lvl="4"/>
            <a:endParaRPr lang="fr-CH" dirty="0" smtClean="0"/>
          </a:p>
          <a:p>
            <a:pPr lvl="4"/>
            <a:r>
              <a:rPr lang="fr-CH" dirty="0" smtClean="0"/>
              <a:t>23 agences en Suisse, France et Algérie</a:t>
            </a:r>
          </a:p>
          <a:p>
            <a:pPr lvl="4"/>
            <a:endParaRPr lang="fr-CH" dirty="0" smtClean="0"/>
          </a:p>
          <a:p>
            <a:pPr lvl="4"/>
            <a:r>
              <a:rPr lang="fr-CH" dirty="0" smtClean="0"/>
              <a:t>Des projets dans le monde entier</a:t>
            </a:r>
          </a:p>
          <a:p>
            <a:pPr lvl="4"/>
            <a:endParaRPr lang="fr-CH" dirty="0" smtClean="0"/>
          </a:p>
          <a:p>
            <a:pPr lvl="4"/>
            <a:r>
              <a:rPr lang="fr-CH" dirty="0" smtClean="0"/>
              <a:t>Une compétence d'ingénieurs conseils reconnue en :</a:t>
            </a:r>
          </a:p>
          <a:p>
            <a:pPr lvl="4"/>
            <a:endParaRPr lang="fr-CH" dirty="0" smtClean="0"/>
          </a:p>
          <a:p>
            <a:pPr lvl="5"/>
            <a:r>
              <a:rPr lang="fr-CH" dirty="0" smtClean="0"/>
              <a:t>Infrastructures </a:t>
            </a:r>
          </a:p>
          <a:p>
            <a:pPr lvl="5"/>
            <a:r>
              <a:rPr lang="fr-CH" dirty="0" smtClean="0"/>
              <a:t>Bâtiment</a:t>
            </a:r>
          </a:p>
          <a:p>
            <a:pPr lvl="5"/>
            <a:r>
              <a:rPr lang="fr-CH" dirty="0" smtClean="0"/>
              <a:t>Environnement</a:t>
            </a:r>
          </a:p>
          <a:p>
            <a:pPr lvl="5"/>
            <a:r>
              <a:rPr lang="fr-CH" dirty="0" smtClean="0"/>
              <a:t>Energie</a:t>
            </a:r>
          </a:p>
          <a:p>
            <a:pPr lvl="4"/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87878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pour une image  7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3" r="3983"/>
          <a:stretch>
            <a:fillRect/>
          </a:stretch>
        </p:blipFill>
        <p:spPr/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Nos valeurs</a:t>
            </a:r>
            <a:endParaRPr lang="fr-CH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>
          <a:xfrm>
            <a:off x="676275" y="2708921"/>
            <a:ext cx="5644877" cy="3528368"/>
          </a:xfrm>
        </p:spPr>
        <p:txBody>
          <a:bodyPr>
            <a:normAutofit/>
          </a:bodyPr>
          <a:lstStyle/>
          <a:p>
            <a:r>
              <a:rPr lang="fr-CH" sz="2000" dirty="0"/>
              <a:t>Le développement </a:t>
            </a:r>
            <a:r>
              <a:rPr lang="fr-CH" sz="2000" dirty="0" smtClean="0"/>
              <a:t>durable</a:t>
            </a:r>
            <a:endParaRPr lang="fr-CH" sz="2000" dirty="0"/>
          </a:p>
          <a:p>
            <a:r>
              <a:rPr lang="fr-CH" sz="2000" dirty="0"/>
              <a:t>Le </a:t>
            </a:r>
            <a:r>
              <a:rPr lang="fr-CH" sz="2000" dirty="0" smtClean="0"/>
              <a:t>client</a:t>
            </a:r>
            <a:endParaRPr lang="fr-CH" sz="2000" dirty="0"/>
          </a:p>
          <a:p>
            <a:r>
              <a:rPr lang="fr-CH" sz="2000" dirty="0" smtClean="0"/>
              <a:t>L'innovation</a:t>
            </a:r>
            <a:endParaRPr lang="fr-CH" sz="2000" dirty="0"/>
          </a:p>
          <a:p>
            <a:r>
              <a:rPr lang="fr-CH" sz="2000" dirty="0" smtClean="0"/>
              <a:t>Le </a:t>
            </a:r>
            <a:r>
              <a:rPr lang="fr-CH" sz="2000" dirty="0"/>
              <a:t>capital </a:t>
            </a:r>
            <a:r>
              <a:rPr lang="fr-CH" sz="2000" dirty="0" smtClean="0"/>
              <a:t>humain</a:t>
            </a:r>
            <a:endParaRPr lang="fr-CH" sz="2000" dirty="0"/>
          </a:p>
          <a:p>
            <a:r>
              <a:rPr lang="fr-CH" sz="2000" dirty="0" smtClean="0"/>
              <a:t>L'expertise</a:t>
            </a:r>
            <a:endParaRPr lang="fr-CH" sz="2000" dirty="0"/>
          </a:p>
          <a:p>
            <a:r>
              <a:rPr lang="fr-CH" sz="2000" dirty="0"/>
              <a:t>L'indépendance</a:t>
            </a:r>
          </a:p>
          <a:p>
            <a:endParaRPr lang="fr-CH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BA201FD-8C6F-4C07-ABBC-8559E5EB5580}" type="datetime1">
              <a:rPr lang="fr-FR" smtClean="0"/>
              <a:t>29/04/2015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CH" smtClean="0"/>
              <a:t>N600.01-Colloque_jobsharing_Brandt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5B86A17-BF60-465C-AF82-C7A696E3BB9F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438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pour une image  7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5" r="5025"/>
          <a:stretch>
            <a:fillRect/>
          </a:stretch>
        </p:blipFill>
        <p:spPr/>
      </p:pic>
      <p:sp>
        <p:nvSpPr>
          <p:cNvPr id="3" name="Espace réservé de la date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3B2174D-70C3-45B1-82E9-6DC4D70D0477}" type="datetime1">
              <a:rPr lang="fr-FR" smtClean="0"/>
              <a:t>29/04/2015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CH" smtClean="0"/>
              <a:t>N600.01-Colloque_jobsharing_Brandt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5B86A17-BF60-465C-AF82-C7A696E3BB9F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indent="0" algn="l" defTabSz="635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CH" sz="2800" kern="1200" cap="all" baseline="0" dirty="0" smtClean="0">
                <a:solidFill>
                  <a:schemeClr val="bg1"/>
                </a:solidFill>
                <a:effectLst/>
              </a:rPr>
              <a:t>UN PERSONNEL DE QUALITÉ</a:t>
            </a:r>
            <a:endParaRPr lang="fr-CH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8"/>
          </p:nvPr>
        </p:nvSpPr>
        <p:spPr>
          <a:xfrm>
            <a:off x="676275" y="1412775"/>
            <a:ext cx="6652989" cy="4824513"/>
          </a:xfrm>
        </p:spPr>
        <p:txBody>
          <a:bodyPr/>
          <a:lstStyle/>
          <a:p>
            <a:pPr lvl="4"/>
            <a:r>
              <a:rPr lang="fr-CH" dirty="0" smtClean="0"/>
              <a:t>650 collaborateurs à fin septembre 2014</a:t>
            </a:r>
          </a:p>
          <a:p>
            <a:pPr marL="0" lvl="4" indent="0">
              <a:buNone/>
            </a:pPr>
            <a:endParaRPr lang="fr-CH" dirty="0" smtClean="0"/>
          </a:p>
          <a:p>
            <a:pPr lvl="4"/>
            <a:r>
              <a:rPr lang="fr-CH" dirty="0" smtClean="0"/>
              <a:t>Croissance 2013 – 2014 : 6,3% (543.8 EPT à fin septembre 2014)</a:t>
            </a:r>
          </a:p>
          <a:p>
            <a:pPr lvl="4"/>
            <a:endParaRPr lang="fr-CH" dirty="0" smtClean="0"/>
          </a:p>
          <a:p>
            <a:pPr lvl="4"/>
            <a:r>
              <a:rPr lang="fr-CH" dirty="0" smtClean="0"/>
              <a:t>26% de femmes, relativement constant</a:t>
            </a:r>
          </a:p>
          <a:p>
            <a:pPr lvl="4"/>
            <a:endParaRPr lang="fr-CH" dirty="0" smtClean="0"/>
          </a:p>
          <a:p>
            <a:pPr lvl="4"/>
            <a:r>
              <a:rPr lang="fr-CH" dirty="0" smtClean="0"/>
              <a:t>Age moyen : 37 ans</a:t>
            </a:r>
          </a:p>
          <a:p>
            <a:pPr lvl="4"/>
            <a:endParaRPr lang="fr-CH" dirty="0" smtClean="0"/>
          </a:p>
          <a:p>
            <a:pPr lvl="4"/>
            <a:r>
              <a:rPr lang="fr-CH" dirty="0" smtClean="0"/>
              <a:t>BG Ingénieurs Conseils classé parmi les meilleurs employeurs de l'année </a:t>
            </a:r>
            <a:r>
              <a:rPr lang="fr-CH" dirty="0" smtClean="0"/>
              <a:t>2015 </a:t>
            </a:r>
            <a:r>
              <a:rPr lang="fr-CH" dirty="0" smtClean="0"/>
              <a:t>(magazine Bilan)</a:t>
            </a:r>
          </a:p>
          <a:p>
            <a:pPr lvl="4"/>
            <a:endParaRPr lang="fr-CH" dirty="0" smtClean="0"/>
          </a:p>
          <a:p>
            <a:pPr lvl="4"/>
            <a:r>
              <a:rPr lang="fr-CH" dirty="0" smtClean="0"/>
              <a:t>Développement de la BG </a:t>
            </a:r>
            <a:r>
              <a:rPr lang="fr-CH" dirty="0" smtClean="0"/>
              <a:t>Academy</a:t>
            </a:r>
          </a:p>
          <a:p>
            <a:pPr lvl="4"/>
            <a:endParaRPr lang="fr-CH" dirty="0"/>
          </a:p>
          <a:p>
            <a:pPr lvl="4"/>
            <a:r>
              <a:rPr lang="fr-CH" dirty="0" smtClean="0"/>
              <a:t>Une activité propice au </a:t>
            </a:r>
            <a:r>
              <a:rPr lang="fr-CH" dirty="0" err="1" smtClean="0"/>
              <a:t>jobsharing</a:t>
            </a:r>
            <a:r>
              <a:rPr lang="fr-CH" dirty="0" smtClean="0"/>
              <a:t>, avec une orientation forte par projets, un personnel très qualifié, une indépendance décisionnelle affirmée et un soutien social apprécié</a:t>
            </a:r>
            <a:endParaRPr lang="fr-CH" dirty="0" smtClean="0"/>
          </a:p>
        </p:txBody>
      </p:sp>
    </p:spTree>
    <p:extLst>
      <p:ext uri="{BB962C8B-B14F-4D97-AF65-F5344CB8AC3E}">
        <p14:creationId xmlns:p14="http://schemas.microsoft.com/office/powerpoint/2010/main" val="394138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pour une image  7"/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15368" r="15368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3" name="Espace réservé de la date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9ACE3FD-83C2-48A1-BB2D-E9FC71CEF645}" type="datetime1">
              <a:rPr lang="fr-FR" smtClean="0"/>
              <a:t>29/04/2015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CH" smtClean="0"/>
              <a:t>N600.01-Colloque_jobsharing_Brandt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5B86A17-BF60-465C-AF82-C7A696E3BB9F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Notre responsabilité sociale</a:t>
            </a:r>
            <a:endParaRPr lang="fr-CH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fr-CH" sz="2000" dirty="0" smtClean="0"/>
              <a:t>Approche  (en lien avec la norme ISO 26'000)</a:t>
            </a:r>
            <a:endParaRPr lang="fr-CH" sz="2000" dirty="0" smtClean="0"/>
          </a:p>
          <a:p>
            <a:pPr lvl="0"/>
            <a:r>
              <a:rPr lang="fr-CH" sz="2000" dirty="0" smtClean="0"/>
              <a:t> </a:t>
            </a:r>
            <a:r>
              <a:rPr lang="fr-CH" sz="2000" dirty="0" smtClean="0"/>
              <a:t> </a:t>
            </a:r>
          </a:p>
          <a:p>
            <a:pPr lvl="3"/>
            <a:r>
              <a:rPr lang="fr-CH" b="0" dirty="0" smtClean="0"/>
              <a:t>Intégrer et concilier les défis de la diversité, les attentes de la société, les contraintes légales et économiques, les particularités de l'activité, ainsi que les besoins des collaboratrices et collaborateurs</a:t>
            </a:r>
          </a:p>
          <a:p>
            <a:pPr lvl="3"/>
            <a:endParaRPr lang="fr-CH" b="0" dirty="0" smtClean="0"/>
          </a:p>
          <a:p>
            <a:pPr lvl="4"/>
            <a:r>
              <a:rPr lang="fr-CH" dirty="0" smtClean="0"/>
              <a:t>Approche structurelle</a:t>
            </a:r>
          </a:p>
          <a:p>
            <a:pPr lvl="5"/>
            <a:r>
              <a:rPr lang="fr-CH" dirty="0" smtClean="0"/>
              <a:t>Code des obligations</a:t>
            </a:r>
          </a:p>
          <a:p>
            <a:pPr lvl="5"/>
            <a:r>
              <a:rPr lang="fr-CH" dirty="0" smtClean="0"/>
              <a:t>Gouvernance d'entreprise</a:t>
            </a:r>
          </a:p>
          <a:p>
            <a:pPr lvl="4"/>
            <a:r>
              <a:rPr lang="fr-CH" dirty="0" smtClean="0"/>
              <a:t>Approche responsable de l'activité</a:t>
            </a:r>
          </a:p>
          <a:p>
            <a:pPr lvl="5"/>
            <a:r>
              <a:rPr lang="fr-CH" dirty="0" smtClean="0"/>
              <a:t>Code de déontologie</a:t>
            </a:r>
          </a:p>
          <a:p>
            <a:pPr lvl="5"/>
            <a:r>
              <a:rPr lang="fr-CH" dirty="0" smtClean="0"/>
              <a:t>Système de contrôle</a:t>
            </a:r>
          </a:p>
          <a:p>
            <a:pPr lvl="4"/>
            <a:r>
              <a:rPr lang="fr-CH" dirty="0" smtClean="0"/>
              <a:t>Approche humaine</a:t>
            </a:r>
          </a:p>
          <a:p>
            <a:pPr lvl="5"/>
            <a:r>
              <a:rPr lang="fr-CH" dirty="0" smtClean="0"/>
              <a:t>Droits des collaboratrices et collaborateurs</a:t>
            </a:r>
          </a:p>
          <a:p>
            <a:pPr lvl="5"/>
            <a:r>
              <a:rPr lang="fr-CH" dirty="0" smtClean="0"/>
              <a:t>Développement des aptitudes professionnelles</a:t>
            </a:r>
          </a:p>
          <a:p>
            <a:pPr lvl="5"/>
            <a:r>
              <a:rPr lang="fr-CH" dirty="0" smtClean="0"/>
              <a:t>Dialogue constructif</a:t>
            </a:r>
          </a:p>
          <a:p>
            <a:pPr lvl="5"/>
            <a:r>
              <a:rPr lang="fr-CH" dirty="0" smtClean="0"/>
              <a:t>Satisfaction des collaboratrices et collaborateurs</a:t>
            </a:r>
          </a:p>
          <a:p>
            <a:pPr lvl="4"/>
            <a:r>
              <a:rPr lang="fr-CH" dirty="0" smtClean="0"/>
              <a:t>Approche environnementale</a:t>
            </a:r>
          </a:p>
          <a:p>
            <a:pPr lvl="5"/>
            <a:r>
              <a:rPr lang="fr-CH" dirty="0" smtClean="0"/>
              <a:t>Achats responsables</a:t>
            </a:r>
          </a:p>
          <a:p>
            <a:pPr lvl="5"/>
            <a:r>
              <a:rPr lang="fr-CH" dirty="0" smtClean="0"/>
              <a:t>Réduction des émissions de CO2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68991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ACF1A-FF10-4DB2-B1E8-75EA3B47B815}" type="datetime1">
              <a:rPr lang="fr-FR" smtClean="0"/>
              <a:t>29/04/2015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N600.01-Colloque_jobsharing_Brandt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86A17-BF60-465C-AF82-C7A696E3BB9F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Pub recrutement</a:t>
            </a:r>
            <a:endParaRPr lang="fr-CH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81"/>
            <a:ext cx="9906000" cy="684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25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G">
  <a:themeElements>
    <a:clrScheme name="BG 2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94DFDC"/>
      </a:accent1>
      <a:accent2>
        <a:srgbClr val="51DC00"/>
      </a:accent2>
      <a:accent3>
        <a:srgbClr val="FFFFFF"/>
      </a:accent3>
      <a:accent4>
        <a:srgbClr val="000000"/>
      </a:accent4>
      <a:accent5>
        <a:srgbClr val="C8ECEB"/>
      </a:accent5>
      <a:accent6>
        <a:srgbClr val="49C700"/>
      </a:accent6>
      <a:hlink>
        <a:srgbClr val="FC0128"/>
      </a:hlink>
      <a:folHlink>
        <a:srgbClr val="FAFD00"/>
      </a:folHlink>
    </a:clrScheme>
    <a:fontScheme name="BG">
      <a:majorFont>
        <a:latin typeface="Arial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36000" tIns="45720" rIns="36000" bIns="45720" numCol="1" anchor="t" anchorCtr="0" compatLnSpc="1">
        <a:prstTxWarp prst="textNoShape">
          <a:avLst/>
        </a:prstTxWarp>
      </a:bodyPr>
      <a:lstStyle>
        <a:defPPr marL="0" marR="0" indent="0" algn="l" defTabSz="6350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FF6600"/>
          </a:buClr>
          <a:buSzTx/>
          <a:buFont typeface="Wingdings" panose="05000000000000000000" pitchFamily="2" charset="2"/>
          <a:buChar char="§"/>
          <a:tabLst/>
          <a:defRPr kumimoji="0" lang="fr-CH" altLang="fr-FR" sz="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anose="020B050602020203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36000" tIns="45720" rIns="36000" bIns="45720" numCol="1" anchor="t" anchorCtr="0" compatLnSpc="1">
        <a:prstTxWarp prst="textNoShape">
          <a:avLst/>
        </a:prstTxWarp>
      </a:bodyPr>
      <a:lstStyle>
        <a:defPPr marL="0" marR="0" indent="0" algn="l" defTabSz="6350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FF6600"/>
          </a:buClr>
          <a:buSzTx/>
          <a:buFont typeface="Wingdings" panose="05000000000000000000" pitchFamily="2" charset="2"/>
          <a:buChar char="§"/>
          <a:tabLst/>
          <a:defRPr kumimoji="0" lang="fr-CH" altLang="fr-FR" sz="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anose="020B0506020202030204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marL="0" indent="0">
          <a:buClr>
            <a:srgbClr val="008065"/>
          </a:buClr>
          <a:buFontTx/>
          <a:buNone/>
          <a:defRPr sz="2400" dirty="0" smtClean="0">
            <a:latin typeface="+mj-lt"/>
          </a:defRPr>
        </a:defPPr>
      </a:lstStyle>
    </a:txDef>
  </a:objectDefaults>
  <a:extraClrSchemeLst>
    <a:extraClrScheme>
      <a:clrScheme name="BG 1">
        <a:dk1>
          <a:srgbClr val="000000"/>
        </a:dk1>
        <a:lt1>
          <a:srgbClr val="B0F8FD"/>
        </a:lt1>
        <a:dk2>
          <a:srgbClr val="000000"/>
        </a:dk2>
        <a:lt2>
          <a:srgbClr val="919191"/>
        </a:lt2>
        <a:accent1>
          <a:srgbClr val="94DFDC"/>
        </a:accent1>
        <a:accent2>
          <a:srgbClr val="51DC00"/>
        </a:accent2>
        <a:accent3>
          <a:srgbClr val="D4FBFE"/>
        </a:accent3>
        <a:accent4>
          <a:srgbClr val="000000"/>
        </a:accent4>
        <a:accent5>
          <a:srgbClr val="C8ECEB"/>
        </a:accent5>
        <a:accent6>
          <a:srgbClr val="49C700"/>
        </a:accent6>
        <a:hlink>
          <a:srgbClr val="FC0128"/>
        </a:hlink>
        <a:folHlink>
          <a:srgbClr val="FAFD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 2">
        <a:dk1>
          <a:srgbClr val="000000"/>
        </a:dk1>
        <a:lt1>
          <a:srgbClr val="FFFFFF"/>
        </a:lt1>
        <a:dk2>
          <a:srgbClr val="000000"/>
        </a:dk2>
        <a:lt2>
          <a:srgbClr val="919191"/>
        </a:lt2>
        <a:accent1>
          <a:srgbClr val="94DFDC"/>
        </a:accent1>
        <a:accent2>
          <a:srgbClr val="51DC00"/>
        </a:accent2>
        <a:accent3>
          <a:srgbClr val="FFFFFF"/>
        </a:accent3>
        <a:accent4>
          <a:srgbClr val="000000"/>
        </a:accent4>
        <a:accent5>
          <a:srgbClr val="C8ECEB"/>
        </a:accent5>
        <a:accent6>
          <a:srgbClr val="49C700"/>
        </a:accent6>
        <a:hlink>
          <a:srgbClr val="FC0128"/>
        </a:hlink>
        <a:folHlink>
          <a:srgbClr val="FAFD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G2014.potx" id="{ECBC97E2-1E28-4ED0-85CC-3476E20F4B19}" vid="{9B45B6AF-7906-4D3B-AD56-1849F1DCF0D3}"/>
    </a:ext>
  </a:ext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BG2014</Template>
  <TotalTime>735</TotalTime>
  <Pages>1</Pages>
  <Words>275</Words>
  <Application>Microsoft Office PowerPoint</Application>
  <PresentationFormat>Format A4 (210 x 297 mm)</PresentationFormat>
  <Paragraphs>81</Paragraphs>
  <Slides>6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1" baseType="lpstr">
      <vt:lpstr>Arial</vt:lpstr>
      <vt:lpstr>Arial Narrow</vt:lpstr>
      <vt:lpstr>Times New Roman</vt:lpstr>
      <vt:lpstr>Wingdings</vt:lpstr>
      <vt:lpstr>BG</vt:lpstr>
      <vt:lpstr>Bg ingénieurs conseils Approche CSR (Corporate social responsibility) </vt:lpstr>
      <vt:lpstr>Bg en bref</vt:lpstr>
      <vt:lpstr>Nos valeurs</vt:lpstr>
      <vt:lpstr>UN PERSONNEL DE QUALITÉ</vt:lpstr>
      <vt:lpstr>Notre responsabilité sociale</vt:lpstr>
      <vt:lpstr>Pub recrutement</vt:lpstr>
    </vt:vector>
  </TitlesOfParts>
  <Company>Ingénieurs Conseils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Bg ingénieurs conseils</dc:title>
  <dc:subject/>
  <dc:creator>GOMES Denise</dc:creator>
  <cp:keywords/>
  <dc:description>05.06.2001: Création de 2 palettes de couleurs pour "Transparents" et "Beamer"._x000d_
26.05.2001: Transfert des formats dans les Masters, création d'un Title Master, Marc Cueni_x000d_
Proposition de M. Devanthéry_x000d_
Corrections Roy</dc:description>
  <cp:lastModifiedBy>BRANDT Gérald</cp:lastModifiedBy>
  <cp:revision>185</cp:revision>
  <cp:lastPrinted>2015-01-12T09:25:58Z</cp:lastPrinted>
  <dcterms:created xsi:type="dcterms:W3CDTF">2014-12-03T16:18:42Z</dcterms:created>
  <dcterms:modified xsi:type="dcterms:W3CDTF">2015-04-29T12:52:39Z</dcterms:modified>
</cp:coreProperties>
</file>