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1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5" r:id="rId5"/>
    <p:sldId id="259" r:id="rId6"/>
    <p:sldId id="264" r:id="rId7"/>
    <p:sldId id="263" r:id="rId8"/>
    <p:sldId id="262" r:id="rId9"/>
    <p:sldId id="261" r:id="rId10"/>
    <p:sldId id="266" r:id="rId11"/>
    <p:sldId id="267" r:id="rId12"/>
  </p:sldIdLst>
  <p:sldSz cx="10693400" cy="7561263"/>
  <p:notesSz cx="6718300" cy="9855200"/>
  <p:defaultTextStyle>
    <a:defPPr>
      <a:defRPr lang="de-CH"/>
    </a:defPPr>
    <a:lvl1pPr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C268051-B87E-4544-9EF9-E374278DFC50}">
          <p14:sldIdLst>
            <p14:sldId id="256"/>
            <p14:sldId id="257"/>
            <p14:sldId id="260"/>
          </p14:sldIdLst>
        </p14:section>
        <p14:section name="Abschnitt ohne Titel" id="{3A90A3C6-94E0-4FCF-86F0-F9927A7ECFA4}">
          <p14:sldIdLst>
            <p14:sldId id="265"/>
            <p14:sldId id="259"/>
            <p14:sldId id="264"/>
            <p14:sldId id="263"/>
            <p14:sldId id="262"/>
            <p14:sldId id="261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DEE"/>
    <a:srgbClr val="37E937"/>
    <a:srgbClr val="003479"/>
    <a:srgbClr val="BCE1FA"/>
    <a:srgbClr val="CCE8EA"/>
    <a:srgbClr val="FF4343"/>
    <a:srgbClr val="0000FF"/>
    <a:srgbClr val="F0F7C5"/>
    <a:srgbClr val="EAF4AE"/>
    <a:srgbClr val="E0E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054" autoAdjust="0"/>
    <p:restoredTop sz="94660"/>
  </p:normalViewPr>
  <p:slideViewPr>
    <p:cSldViewPr>
      <p:cViewPr>
        <p:scale>
          <a:sx n="90" d="100"/>
          <a:sy n="90" d="100"/>
        </p:scale>
        <p:origin x="-930" y="112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amu19.adm.ds.fhnw.ch\A_19_Data11$\A1920_PMO\A1920_Forschung\Job%20Sharing\Auswertung\JS-tz-gen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25DBDB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'JS-Genre'!$L$386:$N$386</c:f>
              <c:strCache>
                <c:ptCount val="3"/>
                <c:pt idx="0">
                  <c:v>Frau/Frau-Jobsharing-Paare</c:v>
                </c:pt>
                <c:pt idx="1">
                  <c:v>Mann/Frau-Jobsharing-Paare</c:v>
                </c:pt>
                <c:pt idx="2">
                  <c:v>Mann/Mann-Jobsharing-Paare</c:v>
                </c:pt>
              </c:strCache>
            </c:strRef>
          </c:cat>
          <c:val>
            <c:numRef>
              <c:f>'JS-Genre'!$L$387:$N$387</c:f>
              <c:numCache>
                <c:formatCode>General</c:formatCode>
                <c:ptCount val="3"/>
                <c:pt idx="0">
                  <c:v>90.484800000000007</c:v>
                </c:pt>
                <c:pt idx="1">
                  <c:v>8.0473999999999997</c:v>
                </c:pt>
                <c:pt idx="2">
                  <c:v>1.5119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de-DE"/>
          </a:p>
        </c:txPr>
      </c:legendEntry>
      <c:layout>
        <c:manualLayout>
          <c:xMode val="edge"/>
          <c:yMode val="edge"/>
          <c:x val="0.64662139107611549"/>
          <c:y val="0.14927347623213766"/>
          <c:w val="0.33671194225721784"/>
          <c:h val="0.715341936424613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7E8CB-7B14-4C67-B646-B36F0D674E8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8649E32B-1CDB-4E2D-8C0D-509114145E38}">
      <dgm:prSet phldrT="[Text]" custT="1"/>
      <dgm:spPr>
        <a:solidFill>
          <a:srgbClr val="BCE1FA"/>
        </a:solidFill>
      </dgm:spPr>
      <dgm:t>
        <a:bodyPr/>
        <a:lstStyle/>
        <a:p>
          <a:pPr algn="ctr"/>
          <a:r>
            <a:rPr lang="de-CH" sz="1800" dirty="0" smtClean="0">
              <a:solidFill>
                <a:srgbClr val="003479"/>
              </a:solidFill>
            </a:rPr>
            <a:t>Retention-Massnahme:</a:t>
          </a:r>
        </a:p>
        <a:p>
          <a:pPr algn="ctr"/>
          <a:r>
            <a:rPr lang="de-CH" sz="1800" dirty="0" smtClean="0">
              <a:solidFill>
                <a:srgbClr val="003479"/>
              </a:solidFill>
            </a:rPr>
            <a:t>Vereinbarung beruflicher und persönlicher Interessen</a:t>
          </a:r>
          <a:endParaRPr lang="de-CH" sz="1800" dirty="0">
            <a:solidFill>
              <a:srgbClr val="003479"/>
            </a:solidFill>
          </a:endParaRPr>
        </a:p>
      </dgm:t>
    </dgm:pt>
    <dgm:pt modelId="{B094A0C8-8480-4927-B0FF-90D454122773}" type="parTrans" cxnId="{101BB125-7D18-47DA-A4E9-8921DC4C9E33}">
      <dgm:prSet/>
      <dgm:spPr/>
      <dgm:t>
        <a:bodyPr/>
        <a:lstStyle/>
        <a:p>
          <a:endParaRPr lang="de-CH"/>
        </a:p>
      </dgm:t>
    </dgm:pt>
    <dgm:pt modelId="{33E82E7B-B19F-41A7-953A-86EA86FEB5C6}" type="sibTrans" cxnId="{101BB125-7D18-47DA-A4E9-8921DC4C9E33}">
      <dgm:prSet/>
      <dgm:spPr/>
      <dgm:t>
        <a:bodyPr/>
        <a:lstStyle/>
        <a:p>
          <a:endParaRPr lang="de-CH"/>
        </a:p>
      </dgm:t>
    </dgm:pt>
    <dgm:pt modelId="{AF6E9A41-ED5D-46BC-A159-9A989B546B3B}">
      <dgm:prSet phldrT="[Text]" custT="1"/>
      <dgm:spPr>
        <a:solidFill>
          <a:srgbClr val="BCE1FA"/>
        </a:solidFill>
      </dgm:spPr>
      <dgm:t>
        <a:bodyPr/>
        <a:lstStyle/>
        <a:p>
          <a:pPr algn="l"/>
          <a:r>
            <a:rPr lang="de-CH" sz="1600" dirty="0" smtClean="0">
              <a:solidFill>
                <a:srgbClr val="003479"/>
              </a:solidFill>
            </a:rPr>
            <a:t>1. Steigerung der Motivation der qualifizierten </a:t>
          </a:r>
          <a:r>
            <a:rPr lang="de-CH" sz="1600" dirty="0" err="1" smtClean="0">
              <a:solidFill>
                <a:srgbClr val="003479"/>
              </a:solidFill>
            </a:rPr>
            <a:t>Arbeitnehmenden</a:t>
          </a:r>
          <a:endParaRPr lang="de-CH" sz="1600" dirty="0">
            <a:solidFill>
              <a:srgbClr val="003479"/>
            </a:solidFill>
          </a:endParaRPr>
        </a:p>
      </dgm:t>
    </dgm:pt>
    <dgm:pt modelId="{C15E78CD-F58A-47C8-A0EC-133D8421F0E5}" type="parTrans" cxnId="{92D2C5B6-B869-4F67-8F13-77DFB0D64CD5}">
      <dgm:prSet/>
      <dgm:spPr>
        <a:solidFill>
          <a:srgbClr val="BCE1FA"/>
        </a:solidFill>
      </dgm:spPr>
      <dgm:t>
        <a:bodyPr/>
        <a:lstStyle/>
        <a:p>
          <a:endParaRPr lang="de-CH"/>
        </a:p>
      </dgm:t>
    </dgm:pt>
    <dgm:pt modelId="{C79CF6B7-3900-403D-ACA5-999C4343B91E}" type="sibTrans" cxnId="{92D2C5B6-B869-4F67-8F13-77DFB0D64CD5}">
      <dgm:prSet/>
      <dgm:spPr/>
      <dgm:t>
        <a:bodyPr/>
        <a:lstStyle/>
        <a:p>
          <a:endParaRPr lang="de-CH"/>
        </a:p>
      </dgm:t>
    </dgm:pt>
    <dgm:pt modelId="{55906F3A-059F-4DAD-AD03-425A87165206}">
      <dgm:prSet phldrT="[Text]" custT="1"/>
      <dgm:spPr>
        <a:solidFill>
          <a:srgbClr val="BCE1FA"/>
        </a:solidFill>
      </dgm:spPr>
      <dgm:t>
        <a:bodyPr/>
        <a:lstStyle/>
        <a:p>
          <a:pPr algn="l"/>
          <a:r>
            <a:rPr lang="de-CH" sz="1600" dirty="0" smtClean="0">
              <a:solidFill>
                <a:srgbClr val="003479"/>
              </a:solidFill>
            </a:rPr>
            <a:t>3. Bessere Aufstiegsmöglich-</a:t>
          </a:r>
          <a:r>
            <a:rPr lang="de-CH" sz="1600" dirty="0" err="1" smtClean="0">
              <a:solidFill>
                <a:srgbClr val="003479"/>
              </a:solidFill>
            </a:rPr>
            <a:t>keiten</a:t>
          </a:r>
          <a:r>
            <a:rPr lang="de-CH" sz="1600" dirty="0" smtClean="0">
              <a:solidFill>
                <a:srgbClr val="003479"/>
              </a:solidFill>
            </a:rPr>
            <a:t> für Frauen ermöglichen</a:t>
          </a:r>
          <a:endParaRPr lang="de-CH" sz="1600" dirty="0">
            <a:solidFill>
              <a:srgbClr val="003479"/>
            </a:solidFill>
          </a:endParaRPr>
        </a:p>
      </dgm:t>
    </dgm:pt>
    <dgm:pt modelId="{D9844672-502E-4684-B0A3-40F409D20F3A}" type="parTrans" cxnId="{453E06D3-0F92-4E99-B872-39BD94B030CE}">
      <dgm:prSet/>
      <dgm:spPr>
        <a:solidFill>
          <a:srgbClr val="BCE1FA"/>
        </a:solidFill>
      </dgm:spPr>
      <dgm:t>
        <a:bodyPr/>
        <a:lstStyle/>
        <a:p>
          <a:endParaRPr lang="de-CH"/>
        </a:p>
      </dgm:t>
    </dgm:pt>
    <dgm:pt modelId="{CFDE934C-D375-460A-BFA9-1E80D92311AD}" type="sibTrans" cxnId="{453E06D3-0F92-4E99-B872-39BD94B030CE}">
      <dgm:prSet/>
      <dgm:spPr/>
      <dgm:t>
        <a:bodyPr/>
        <a:lstStyle/>
        <a:p>
          <a:endParaRPr lang="de-CH"/>
        </a:p>
      </dgm:t>
    </dgm:pt>
    <dgm:pt modelId="{7A2CF759-5138-4303-9691-254733AF84BA}">
      <dgm:prSet phldrT="[Text]"/>
      <dgm:spPr>
        <a:solidFill>
          <a:srgbClr val="CCE8EA"/>
        </a:solidFill>
      </dgm:spPr>
      <dgm:t>
        <a:bodyPr/>
        <a:lstStyle/>
        <a:p>
          <a:endParaRPr lang="de-CH"/>
        </a:p>
      </dgm:t>
    </dgm:pt>
    <dgm:pt modelId="{D8A2F74F-EE25-4854-9AF6-5E72DFCB7AD4}" type="parTrans" cxnId="{51D79DF8-450B-46CE-ABF3-92CD57899652}">
      <dgm:prSet/>
      <dgm:spPr/>
      <dgm:t>
        <a:bodyPr/>
        <a:lstStyle/>
        <a:p>
          <a:endParaRPr lang="de-CH"/>
        </a:p>
      </dgm:t>
    </dgm:pt>
    <dgm:pt modelId="{F4CBF1E8-9D73-4B8F-A2F6-54101B0F5F99}" type="sibTrans" cxnId="{51D79DF8-450B-46CE-ABF3-92CD57899652}">
      <dgm:prSet/>
      <dgm:spPr/>
      <dgm:t>
        <a:bodyPr/>
        <a:lstStyle/>
        <a:p>
          <a:endParaRPr lang="de-CH"/>
        </a:p>
      </dgm:t>
    </dgm:pt>
    <dgm:pt modelId="{1FA8E053-683E-4CAD-9923-719C4456F7BE}">
      <dgm:prSet phldrT="[Text]"/>
      <dgm:spPr>
        <a:solidFill>
          <a:srgbClr val="CCE8EA"/>
        </a:solidFill>
      </dgm:spPr>
      <dgm:t>
        <a:bodyPr/>
        <a:lstStyle/>
        <a:p>
          <a:endParaRPr lang="de-CH"/>
        </a:p>
      </dgm:t>
    </dgm:pt>
    <dgm:pt modelId="{5C58D090-2AA6-4C6C-877E-878E30D48D6F}" type="parTrans" cxnId="{CEE1C122-4789-4E2C-86A5-3C5743087D11}">
      <dgm:prSet/>
      <dgm:spPr/>
      <dgm:t>
        <a:bodyPr/>
        <a:lstStyle/>
        <a:p>
          <a:endParaRPr lang="de-CH"/>
        </a:p>
      </dgm:t>
    </dgm:pt>
    <dgm:pt modelId="{17892991-5E90-4D27-82DD-9204061EC52E}" type="sibTrans" cxnId="{CEE1C122-4789-4E2C-86A5-3C5743087D11}">
      <dgm:prSet/>
      <dgm:spPr/>
      <dgm:t>
        <a:bodyPr/>
        <a:lstStyle/>
        <a:p>
          <a:endParaRPr lang="de-CH"/>
        </a:p>
      </dgm:t>
    </dgm:pt>
    <dgm:pt modelId="{31A38B8E-05B7-4896-9D39-81B5E28AE717}">
      <dgm:prSet custT="1"/>
      <dgm:spPr>
        <a:solidFill>
          <a:srgbClr val="BCE1FA"/>
        </a:solidFill>
      </dgm:spPr>
      <dgm:t>
        <a:bodyPr/>
        <a:lstStyle/>
        <a:p>
          <a:pPr algn="l"/>
          <a:r>
            <a:rPr lang="de-CH" sz="1600" dirty="0" smtClean="0">
              <a:solidFill>
                <a:srgbClr val="003479"/>
              </a:solidFill>
            </a:rPr>
            <a:t>2. Erhaltung des Wissens des hochqualifizierten Personals</a:t>
          </a:r>
        </a:p>
      </dgm:t>
    </dgm:pt>
    <dgm:pt modelId="{DC0ADD7E-A793-4F55-993B-D4FC6A9EC491}" type="parTrans" cxnId="{F0812C37-0881-4757-83CB-58B6811E87F2}">
      <dgm:prSet/>
      <dgm:spPr>
        <a:solidFill>
          <a:srgbClr val="BCE1FA"/>
        </a:solidFill>
      </dgm:spPr>
      <dgm:t>
        <a:bodyPr/>
        <a:lstStyle/>
        <a:p>
          <a:endParaRPr lang="de-CH"/>
        </a:p>
      </dgm:t>
    </dgm:pt>
    <dgm:pt modelId="{E9312FCF-FF9A-4B59-B293-15C37D2AB742}" type="sibTrans" cxnId="{F0812C37-0881-4757-83CB-58B6811E87F2}">
      <dgm:prSet/>
      <dgm:spPr/>
      <dgm:t>
        <a:bodyPr/>
        <a:lstStyle/>
        <a:p>
          <a:endParaRPr lang="de-CH"/>
        </a:p>
      </dgm:t>
    </dgm:pt>
    <dgm:pt modelId="{87D01FFF-F87E-4923-893F-6590CBBE629C}" type="pres">
      <dgm:prSet presAssocID="{8097E8CB-7B14-4C67-B646-B36F0D674E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427E0A03-8FC4-4561-9FC2-87F552F9C8F0}" type="pres">
      <dgm:prSet presAssocID="{8649E32B-1CDB-4E2D-8C0D-509114145E38}" presName="centerShape" presStyleLbl="node0" presStyleIdx="0" presStyleCnt="1" custScaleX="103206" custScaleY="105298" custLinFactNeighborX="0" custLinFactNeighborY="-4640"/>
      <dgm:spPr/>
      <dgm:t>
        <a:bodyPr/>
        <a:lstStyle/>
        <a:p>
          <a:endParaRPr lang="de-CH"/>
        </a:p>
      </dgm:t>
    </dgm:pt>
    <dgm:pt modelId="{E7123A06-B1F0-4891-82B2-CA24C6EC1E4B}" type="pres">
      <dgm:prSet presAssocID="{C15E78CD-F58A-47C8-A0EC-133D8421F0E5}" presName="parTrans" presStyleLbl="bgSibTrans2D1" presStyleIdx="0" presStyleCnt="3"/>
      <dgm:spPr/>
      <dgm:t>
        <a:bodyPr/>
        <a:lstStyle/>
        <a:p>
          <a:endParaRPr lang="de-CH"/>
        </a:p>
      </dgm:t>
    </dgm:pt>
    <dgm:pt modelId="{81BA5A4F-2B9D-4B5F-BE9F-B23E87A8B27D}" type="pres">
      <dgm:prSet presAssocID="{AF6E9A41-ED5D-46BC-A159-9A989B546B3B}" presName="node" presStyleLbl="node1" presStyleIdx="0" presStyleCnt="3" custScaleX="80152" custScaleY="82182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60248B3-142A-4B08-A2A2-492FF89A9C16}" type="pres">
      <dgm:prSet presAssocID="{DC0ADD7E-A793-4F55-993B-D4FC6A9EC491}" presName="parTrans" presStyleLbl="bgSibTrans2D1" presStyleIdx="1" presStyleCnt="3" custScaleX="65744"/>
      <dgm:spPr/>
      <dgm:t>
        <a:bodyPr/>
        <a:lstStyle/>
        <a:p>
          <a:endParaRPr lang="de-CH"/>
        </a:p>
      </dgm:t>
    </dgm:pt>
    <dgm:pt modelId="{B8DB1DDE-A03C-4AD5-89D2-1D6CC309C3A6}" type="pres">
      <dgm:prSet presAssocID="{31A38B8E-05B7-4896-9D39-81B5E28AE717}" presName="node" presStyleLbl="node1" presStyleIdx="1" presStyleCnt="3" custScaleX="82187" custScaleY="6884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1358DD73-17AA-42D8-94A4-6DA334069AE8}" type="pres">
      <dgm:prSet presAssocID="{D9844672-502E-4684-B0A3-40F409D20F3A}" presName="parTrans" presStyleLbl="bgSibTrans2D1" presStyleIdx="2" presStyleCnt="3"/>
      <dgm:spPr/>
      <dgm:t>
        <a:bodyPr/>
        <a:lstStyle/>
        <a:p>
          <a:endParaRPr lang="de-CH"/>
        </a:p>
      </dgm:t>
    </dgm:pt>
    <dgm:pt modelId="{092FF8B6-2D61-437E-82A0-CC6F221A157D}" type="pres">
      <dgm:prSet presAssocID="{55906F3A-059F-4DAD-AD03-425A87165206}" presName="node" presStyleLbl="node1" presStyleIdx="2" presStyleCnt="3" custScaleX="87795" custScaleY="8248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F9286F51-A7FE-4ED6-AE40-384BCDEB5C51}" type="presOf" srcId="{55906F3A-059F-4DAD-AD03-425A87165206}" destId="{092FF8B6-2D61-437E-82A0-CC6F221A157D}" srcOrd="0" destOrd="0" presId="urn:microsoft.com/office/officeart/2005/8/layout/radial4"/>
    <dgm:cxn modelId="{19DC2D93-E378-483A-915B-B7352885F602}" type="presOf" srcId="{DC0ADD7E-A793-4F55-993B-D4FC6A9EC491}" destId="{D60248B3-142A-4B08-A2A2-492FF89A9C16}" srcOrd="0" destOrd="0" presId="urn:microsoft.com/office/officeart/2005/8/layout/radial4"/>
    <dgm:cxn modelId="{101BB125-7D18-47DA-A4E9-8921DC4C9E33}" srcId="{8097E8CB-7B14-4C67-B646-B36F0D674E83}" destId="{8649E32B-1CDB-4E2D-8C0D-509114145E38}" srcOrd="0" destOrd="0" parTransId="{B094A0C8-8480-4927-B0FF-90D454122773}" sibTransId="{33E82E7B-B19F-41A7-953A-86EA86FEB5C6}"/>
    <dgm:cxn modelId="{D1343219-2AB3-4254-9680-DAEA754734C4}" type="presOf" srcId="{C15E78CD-F58A-47C8-A0EC-133D8421F0E5}" destId="{E7123A06-B1F0-4891-82B2-CA24C6EC1E4B}" srcOrd="0" destOrd="0" presId="urn:microsoft.com/office/officeart/2005/8/layout/radial4"/>
    <dgm:cxn modelId="{AC3CD16B-1470-444A-BE52-E162F66C89EA}" type="presOf" srcId="{AF6E9A41-ED5D-46BC-A159-9A989B546B3B}" destId="{81BA5A4F-2B9D-4B5F-BE9F-B23E87A8B27D}" srcOrd="0" destOrd="0" presId="urn:microsoft.com/office/officeart/2005/8/layout/radial4"/>
    <dgm:cxn modelId="{51D79DF8-450B-46CE-ABF3-92CD57899652}" srcId="{8097E8CB-7B14-4C67-B646-B36F0D674E83}" destId="{7A2CF759-5138-4303-9691-254733AF84BA}" srcOrd="1" destOrd="0" parTransId="{D8A2F74F-EE25-4854-9AF6-5E72DFCB7AD4}" sibTransId="{F4CBF1E8-9D73-4B8F-A2F6-54101B0F5F99}"/>
    <dgm:cxn modelId="{CEE1C122-4789-4E2C-86A5-3C5743087D11}" srcId="{8097E8CB-7B14-4C67-B646-B36F0D674E83}" destId="{1FA8E053-683E-4CAD-9923-719C4456F7BE}" srcOrd="2" destOrd="0" parTransId="{5C58D090-2AA6-4C6C-877E-878E30D48D6F}" sibTransId="{17892991-5E90-4D27-82DD-9204061EC52E}"/>
    <dgm:cxn modelId="{92D2C5B6-B869-4F67-8F13-77DFB0D64CD5}" srcId="{8649E32B-1CDB-4E2D-8C0D-509114145E38}" destId="{AF6E9A41-ED5D-46BC-A159-9A989B546B3B}" srcOrd="0" destOrd="0" parTransId="{C15E78CD-F58A-47C8-A0EC-133D8421F0E5}" sibTransId="{C79CF6B7-3900-403D-ACA5-999C4343B91E}"/>
    <dgm:cxn modelId="{453E06D3-0F92-4E99-B872-39BD94B030CE}" srcId="{8649E32B-1CDB-4E2D-8C0D-509114145E38}" destId="{55906F3A-059F-4DAD-AD03-425A87165206}" srcOrd="2" destOrd="0" parTransId="{D9844672-502E-4684-B0A3-40F409D20F3A}" sibTransId="{CFDE934C-D375-460A-BFA9-1E80D92311AD}"/>
    <dgm:cxn modelId="{F0812C37-0881-4757-83CB-58B6811E87F2}" srcId="{8649E32B-1CDB-4E2D-8C0D-509114145E38}" destId="{31A38B8E-05B7-4896-9D39-81B5E28AE717}" srcOrd="1" destOrd="0" parTransId="{DC0ADD7E-A793-4F55-993B-D4FC6A9EC491}" sibTransId="{E9312FCF-FF9A-4B59-B293-15C37D2AB742}"/>
    <dgm:cxn modelId="{F17296A4-C4DE-4FD0-8369-0C509D866856}" type="presOf" srcId="{8649E32B-1CDB-4E2D-8C0D-509114145E38}" destId="{427E0A03-8FC4-4561-9FC2-87F552F9C8F0}" srcOrd="0" destOrd="0" presId="urn:microsoft.com/office/officeart/2005/8/layout/radial4"/>
    <dgm:cxn modelId="{BAF37203-87D0-420D-A345-D002D5A2CFFF}" type="presOf" srcId="{31A38B8E-05B7-4896-9D39-81B5E28AE717}" destId="{B8DB1DDE-A03C-4AD5-89D2-1D6CC309C3A6}" srcOrd="0" destOrd="0" presId="urn:microsoft.com/office/officeart/2005/8/layout/radial4"/>
    <dgm:cxn modelId="{E5609F26-5DAF-43E6-AC93-CD4F50134FB3}" type="presOf" srcId="{D9844672-502E-4684-B0A3-40F409D20F3A}" destId="{1358DD73-17AA-42D8-94A4-6DA334069AE8}" srcOrd="0" destOrd="0" presId="urn:microsoft.com/office/officeart/2005/8/layout/radial4"/>
    <dgm:cxn modelId="{95733EF8-E237-4BF1-8C3A-64C351FC95CE}" type="presOf" srcId="{8097E8CB-7B14-4C67-B646-B36F0D674E83}" destId="{87D01FFF-F87E-4923-893F-6590CBBE629C}" srcOrd="0" destOrd="0" presId="urn:microsoft.com/office/officeart/2005/8/layout/radial4"/>
    <dgm:cxn modelId="{53549D80-B3B0-4E01-9B79-7B7F8B2BB57F}" type="presParOf" srcId="{87D01FFF-F87E-4923-893F-6590CBBE629C}" destId="{427E0A03-8FC4-4561-9FC2-87F552F9C8F0}" srcOrd="0" destOrd="0" presId="urn:microsoft.com/office/officeart/2005/8/layout/radial4"/>
    <dgm:cxn modelId="{366358A6-B4EB-4B69-9F1B-E67A9061706B}" type="presParOf" srcId="{87D01FFF-F87E-4923-893F-6590CBBE629C}" destId="{E7123A06-B1F0-4891-82B2-CA24C6EC1E4B}" srcOrd="1" destOrd="0" presId="urn:microsoft.com/office/officeart/2005/8/layout/radial4"/>
    <dgm:cxn modelId="{3DE17F49-C362-4BB8-A803-FFFC05D165A0}" type="presParOf" srcId="{87D01FFF-F87E-4923-893F-6590CBBE629C}" destId="{81BA5A4F-2B9D-4B5F-BE9F-B23E87A8B27D}" srcOrd="2" destOrd="0" presId="urn:microsoft.com/office/officeart/2005/8/layout/radial4"/>
    <dgm:cxn modelId="{D546CAC0-49DA-4988-B06F-437303554DB1}" type="presParOf" srcId="{87D01FFF-F87E-4923-893F-6590CBBE629C}" destId="{D60248B3-142A-4B08-A2A2-492FF89A9C16}" srcOrd="3" destOrd="0" presId="urn:microsoft.com/office/officeart/2005/8/layout/radial4"/>
    <dgm:cxn modelId="{522EBA43-9789-4BBF-9D95-5EB59A8B52E0}" type="presParOf" srcId="{87D01FFF-F87E-4923-893F-6590CBBE629C}" destId="{B8DB1DDE-A03C-4AD5-89D2-1D6CC309C3A6}" srcOrd="4" destOrd="0" presId="urn:microsoft.com/office/officeart/2005/8/layout/radial4"/>
    <dgm:cxn modelId="{ED2FB2B7-1CCE-4718-AA21-0BE5B554EF76}" type="presParOf" srcId="{87D01FFF-F87E-4923-893F-6590CBBE629C}" destId="{1358DD73-17AA-42D8-94A4-6DA334069AE8}" srcOrd="5" destOrd="0" presId="urn:microsoft.com/office/officeart/2005/8/layout/radial4"/>
    <dgm:cxn modelId="{4E2CD4EB-7732-46E8-AEEB-3462F6FD8E13}" type="presParOf" srcId="{87D01FFF-F87E-4923-893F-6590CBBE629C}" destId="{092FF8B6-2D61-437E-82A0-CC6F221A157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22ACC6-B032-4E9A-87D5-86D17C066C08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032DC6D8-7FF2-4C94-9CDE-D6A06D51205D}">
      <dgm:prSet phldrT="[Text]"/>
      <dgm:spPr>
        <a:solidFill>
          <a:srgbClr val="37E937">
            <a:alpha val="89804"/>
          </a:srgbClr>
        </a:solidFill>
        <a:ln>
          <a:solidFill>
            <a:srgbClr val="003479">
              <a:alpha val="90000"/>
            </a:srgbClr>
          </a:solidFill>
        </a:ln>
      </dgm:spPr>
      <dgm:t>
        <a:bodyPr/>
        <a:lstStyle/>
        <a:p>
          <a:pPr algn="ctr"/>
          <a:r>
            <a:rPr lang="de-CH" dirty="0" smtClean="0">
              <a:solidFill>
                <a:srgbClr val="003479"/>
              </a:solidFill>
            </a:rPr>
            <a:t>Positive Erfahrungen</a:t>
          </a:r>
          <a:endParaRPr lang="de-CH" dirty="0">
            <a:solidFill>
              <a:srgbClr val="003479"/>
            </a:solidFill>
          </a:endParaRPr>
        </a:p>
      </dgm:t>
    </dgm:pt>
    <dgm:pt modelId="{5F1062DA-73B5-4F1F-94F9-23BC6438AC2E}" type="parTrans" cxnId="{DD03F559-9EF5-4EE7-BFA2-255BBA5B31F3}">
      <dgm:prSet/>
      <dgm:spPr/>
      <dgm:t>
        <a:bodyPr/>
        <a:lstStyle/>
        <a:p>
          <a:pPr algn="ctr"/>
          <a:endParaRPr lang="de-CH"/>
        </a:p>
      </dgm:t>
    </dgm:pt>
    <dgm:pt modelId="{BFC14827-5E52-410A-94D7-30F9202C9EDF}" type="sibTrans" cxnId="{DD03F559-9EF5-4EE7-BFA2-255BBA5B31F3}">
      <dgm:prSet/>
      <dgm:spPr/>
      <dgm:t>
        <a:bodyPr/>
        <a:lstStyle/>
        <a:p>
          <a:pPr algn="ctr"/>
          <a:endParaRPr lang="de-CH"/>
        </a:p>
      </dgm:t>
    </dgm:pt>
    <dgm:pt modelId="{440CF708-944B-4612-A326-64BD3473D3B8}">
      <dgm:prSet phldrT="[Text]" custT="1"/>
      <dgm:spPr>
        <a:solidFill>
          <a:srgbClr val="BCE1FA"/>
        </a:solidFill>
      </dgm:spPr>
      <dgm:t>
        <a:bodyPr/>
        <a:lstStyle/>
        <a:p>
          <a:pPr algn="l"/>
          <a:r>
            <a:rPr lang="de-CH" sz="2000" dirty="0" smtClean="0">
              <a:solidFill>
                <a:srgbClr val="003479"/>
              </a:solidFill>
            </a:rPr>
            <a:t>2. Arbeitszufriedenheit der Jobsharing-Mitarbeitenden hat sich erhöht</a:t>
          </a:r>
          <a:endParaRPr lang="de-CH" sz="2000" dirty="0">
            <a:solidFill>
              <a:srgbClr val="003479"/>
            </a:solidFill>
          </a:endParaRPr>
        </a:p>
      </dgm:t>
    </dgm:pt>
    <dgm:pt modelId="{9455BDEC-6EFE-42B0-B65E-C58A5C6ACD44}" type="parTrans" cxnId="{DA5B4A41-1F58-4531-80A4-D7DE71B8E4F5}">
      <dgm:prSet/>
      <dgm:spPr/>
      <dgm:t>
        <a:bodyPr/>
        <a:lstStyle/>
        <a:p>
          <a:pPr algn="ctr"/>
          <a:endParaRPr lang="de-CH"/>
        </a:p>
      </dgm:t>
    </dgm:pt>
    <dgm:pt modelId="{7CDB0855-D622-4496-AD87-198B5B08D38C}" type="sibTrans" cxnId="{DA5B4A41-1F58-4531-80A4-D7DE71B8E4F5}">
      <dgm:prSet/>
      <dgm:spPr/>
      <dgm:t>
        <a:bodyPr/>
        <a:lstStyle/>
        <a:p>
          <a:pPr algn="ctr"/>
          <a:endParaRPr lang="de-CH"/>
        </a:p>
      </dgm:t>
    </dgm:pt>
    <dgm:pt modelId="{428DA357-5677-49F6-9171-014D7F7439BC}">
      <dgm:prSet phldrT="[Text]" custT="1"/>
      <dgm:spPr>
        <a:solidFill>
          <a:srgbClr val="BCE1FA"/>
        </a:solidFill>
      </dgm:spPr>
      <dgm:t>
        <a:bodyPr/>
        <a:lstStyle/>
        <a:p>
          <a:pPr algn="l"/>
          <a:r>
            <a:rPr lang="de-CH" sz="2000" dirty="0" smtClean="0">
              <a:solidFill>
                <a:srgbClr val="003479"/>
              </a:solidFill>
            </a:rPr>
            <a:t>1. Unternehmung profitiert von doppelter Kompetenz bei einzelner Stelle</a:t>
          </a:r>
          <a:endParaRPr lang="de-CH" sz="2000" dirty="0">
            <a:solidFill>
              <a:srgbClr val="003479"/>
            </a:solidFill>
          </a:endParaRPr>
        </a:p>
      </dgm:t>
    </dgm:pt>
    <dgm:pt modelId="{FA780DD2-E7FC-4C71-8697-27BE2EF14887}" type="parTrans" cxnId="{C4978198-B599-4890-AC66-AC992D0BBC1A}">
      <dgm:prSet/>
      <dgm:spPr/>
      <dgm:t>
        <a:bodyPr/>
        <a:lstStyle/>
        <a:p>
          <a:pPr algn="ctr"/>
          <a:endParaRPr lang="de-CH"/>
        </a:p>
      </dgm:t>
    </dgm:pt>
    <dgm:pt modelId="{D8FB107A-AB4E-4776-B1AF-156B27CE6AD8}" type="sibTrans" cxnId="{C4978198-B599-4890-AC66-AC992D0BBC1A}">
      <dgm:prSet/>
      <dgm:spPr/>
      <dgm:t>
        <a:bodyPr/>
        <a:lstStyle/>
        <a:p>
          <a:pPr algn="ctr"/>
          <a:endParaRPr lang="de-CH"/>
        </a:p>
      </dgm:t>
    </dgm:pt>
    <dgm:pt modelId="{139EBBC9-011C-4A35-8C20-25FAAD79B859}">
      <dgm:prSet phldrT="[Text]"/>
      <dgm:spPr>
        <a:solidFill>
          <a:srgbClr val="C00000">
            <a:alpha val="89804"/>
          </a:srgbClr>
        </a:solidFill>
        <a:ln>
          <a:solidFill>
            <a:srgbClr val="003479">
              <a:alpha val="90000"/>
            </a:srgbClr>
          </a:solidFill>
        </a:ln>
      </dgm:spPr>
      <dgm:t>
        <a:bodyPr/>
        <a:lstStyle/>
        <a:p>
          <a:pPr algn="ctr"/>
          <a:r>
            <a:rPr lang="de-CH" dirty="0" smtClean="0">
              <a:solidFill>
                <a:srgbClr val="003479"/>
              </a:solidFill>
            </a:rPr>
            <a:t>Negative Erfahrungen</a:t>
          </a:r>
          <a:endParaRPr lang="de-CH" dirty="0">
            <a:solidFill>
              <a:srgbClr val="003479"/>
            </a:solidFill>
          </a:endParaRPr>
        </a:p>
      </dgm:t>
    </dgm:pt>
    <dgm:pt modelId="{3D45A3F7-AFD4-4E0F-BF71-D3FCDC0B2DCB}" type="parTrans" cxnId="{56DDFDC5-8E18-4018-BF3B-39626C0821BB}">
      <dgm:prSet/>
      <dgm:spPr/>
      <dgm:t>
        <a:bodyPr/>
        <a:lstStyle/>
        <a:p>
          <a:pPr algn="ctr"/>
          <a:endParaRPr lang="de-CH"/>
        </a:p>
      </dgm:t>
    </dgm:pt>
    <dgm:pt modelId="{8D2AECD8-EFC8-4813-B532-47FE7676EAF1}" type="sibTrans" cxnId="{56DDFDC5-8E18-4018-BF3B-39626C0821BB}">
      <dgm:prSet/>
      <dgm:spPr/>
      <dgm:t>
        <a:bodyPr/>
        <a:lstStyle/>
        <a:p>
          <a:pPr algn="ctr"/>
          <a:endParaRPr lang="de-CH"/>
        </a:p>
      </dgm:t>
    </dgm:pt>
    <dgm:pt modelId="{CD3283C6-1839-426A-B0E7-9A5649513BBF}">
      <dgm:prSet phldrT="[Text]" custT="1"/>
      <dgm:spPr>
        <a:solidFill>
          <a:srgbClr val="BCE1FA"/>
        </a:solidFill>
      </dgm:spPr>
      <dgm:t>
        <a:bodyPr/>
        <a:lstStyle/>
        <a:p>
          <a:pPr algn="l"/>
          <a:r>
            <a:rPr lang="de-CH" sz="2000" dirty="0" smtClean="0">
              <a:solidFill>
                <a:srgbClr val="003479"/>
              </a:solidFill>
            </a:rPr>
            <a:t>2. Höherer Personal- und/oder Führungsaufwand</a:t>
          </a:r>
          <a:endParaRPr lang="de-CH" sz="2000" dirty="0">
            <a:solidFill>
              <a:srgbClr val="003479"/>
            </a:solidFill>
          </a:endParaRPr>
        </a:p>
      </dgm:t>
    </dgm:pt>
    <dgm:pt modelId="{5289299A-6D6C-4C3A-A861-ADA8BFFB3E7F}" type="parTrans" cxnId="{93F8B909-B905-4FBE-88A2-A77C63E480DB}">
      <dgm:prSet/>
      <dgm:spPr/>
      <dgm:t>
        <a:bodyPr/>
        <a:lstStyle/>
        <a:p>
          <a:pPr algn="ctr"/>
          <a:endParaRPr lang="de-CH"/>
        </a:p>
      </dgm:t>
    </dgm:pt>
    <dgm:pt modelId="{E0F7DA4E-B42D-4AC9-B350-28A9D7670FBE}" type="sibTrans" cxnId="{93F8B909-B905-4FBE-88A2-A77C63E480DB}">
      <dgm:prSet/>
      <dgm:spPr/>
      <dgm:t>
        <a:bodyPr/>
        <a:lstStyle/>
        <a:p>
          <a:pPr algn="ctr"/>
          <a:endParaRPr lang="de-CH"/>
        </a:p>
      </dgm:t>
    </dgm:pt>
    <dgm:pt modelId="{41504776-837D-493D-92EE-6643CDBA1BED}">
      <dgm:prSet phldrT="[Text]" custT="1"/>
      <dgm:spPr>
        <a:solidFill>
          <a:srgbClr val="BCE1FA"/>
        </a:solidFill>
      </dgm:spPr>
      <dgm:t>
        <a:bodyPr/>
        <a:lstStyle/>
        <a:p>
          <a:pPr algn="l"/>
          <a:r>
            <a:rPr lang="de-CH" sz="2000" dirty="0" smtClean="0">
              <a:solidFill>
                <a:srgbClr val="003479"/>
              </a:solidFill>
            </a:rPr>
            <a:t>1. Höhere Informations-kosten</a:t>
          </a:r>
          <a:endParaRPr lang="de-CH" sz="2000" dirty="0">
            <a:solidFill>
              <a:srgbClr val="003479"/>
            </a:solidFill>
          </a:endParaRPr>
        </a:p>
      </dgm:t>
    </dgm:pt>
    <dgm:pt modelId="{AADDD171-E226-47F7-84C9-FCEDA72D77B2}" type="parTrans" cxnId="{765AD83E-EF12-4CCE-8645-61AE933F4A01}">
      <dgm:prSet/>
      <dgm:spPr/>
      <dgm:t>
        <a:bodyPr/>
        <a:lstStyle/>
        <a:p>
          <a:pPr algn="ctr"/>
          <a:endParaRPr lang="de-CH"/>
        </a:p>
      </dgm:t>
    </dgm:pt>
    <dgm:pt modelId="{F5B3C47F-1B15-46C0-A64F-7434E491D4F6}" type="sibTrans" cxnId="{765AD83E-EF12-4CCE-8645-61AE933F4A01}">
      <dgm:prSet/>
      <dgm:spPr/>
      <dgm:t>
        <a:bodyPr/>
        <a:lstStyle/>
        <a:p>
          <a:pPr algn="ctr"/>
          <a:endParaRPr lang="de-CH"/>
        </a:p>
      </dgm:t>
    </dgm:pt>
    <dgm:pt modelId="{5342BE0A-AB0D-4B17-9D16-0A9D27666E1E}" type="pres">
      <dgm:prSet presAssocID="{DD22ACC6-B032-4E9A-87D5-86D17C066C0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5CA2D7E4-ED25-488E-8E7F-65C2F0D43885}" type="pres">
      <dgm:prSet presAssocID="{DD22ACC6-B032-4E9A-87D5-86D17C066C08}" presName="dummyMaxCanvas" presStyleCnt="0"/>
      <dgm:spPr/>
    </dgm:pt>
    <dgm:pt modelId="{1618D72C-62D2-40A7-836B-7202E42F43AC}" type="pres">
      <dgm:prSet presAssocID="{DD22ACC6-B032-4E9A-87D5-86D17C066C08}" presName="parentComposite" presStyleCnt="0"/>
      <dgm:spPr/>
    </dgm:pt>
    <dgm:pt modelId="{3FA4B0DB-8C15-4C2D-9031-95FE34F86267}" type="pres">
      <dgm:prSet presAssocID="{DD22ACC6-B032-4E9A-87D5-86D17C066C08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de-CH"/>
        </a:p>
      </dgm:t>
    </dgm:pt>
    <dgm:pt modelId="{27AD291F-5C07-43CA-A73C-14400752D6DB}" type="pres">
      <dgm:prSet presAssocID="{DD22ACC6-B032-4E9A-87D5-86D17C066C08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de-CH"/>
        </a:p>
      </dgm:t>
    </dgm:pt>
    <dgm:pt modelId="{787A3465-E488-49B0-B98B-8534A475D82C}" type="pres">
      <dgm:prSet presAssocID="{DD22ACC6-B032-4E9A-87D5-86D17C066C08}" presName="childrenComposite" presStyleCnt="0"/>
      <dgm:spPr/>
    </dgm:pt>
    <dgm:pt modelId="{C7F62A7F-CDA8-4E63-A797-F482012C8B1D}" type="pres">
      <dgm:prSet presAssocID="{DD22ACC6-B032-4E9A-87D5-86D17C066C08}" presName="dummyMaxCanvas_ChildArea" presStyleCnt="0"/>
      <dgm:spPr/>
    </dgm:pt>
    <dgm:pt modelId="{89F32FA4-65B5-4404-BA1C-2E5E617D1EE9}" type="pres">
      <dgm:prSet presAssocID="{DD22ACC6-B032-4E9A-87D5-86D17C066C08}" presName="fulcrum" presStyleLbl="alignAccFollowNode1" presStyleIdx="2" presStyleCnt="4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endParaRPr lang="de-CH"/>
        </a:p>
      </dgm:t>
    </dgm:pt>
    <dgm:pt modelId="{A7DBEC4B-EDBE-4B27-8C01-4AE0CE93BD0F}" type="pres">
      <dgm:prSet presAssocID="{DD22ACC6-B032-4E9A-87D5-86D17C066C08}" presName="balance_22" presStyleLbl="alignAccFollowNode1" presStyleIdx="3" presStyleCnt="4" custScaleX="136946">
        <dgm:presLayoutVars>
          <dgm:bulletEnabled val="1"/>
        </dgm:presLayoutVars>
      </dgm:prSet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endParaRPr lang="de-CH"/>
        </a:p>
      </dgm:t>
    </dgm:pt>
    <dgm:pt modelId="{47690022-9A90-4558-8EED-129EFBB219A2}" type="pres">
      <dgm:prSet presAssocID="{DD22ACC6-B032-4E9A-87D5-86D17C066C08}" presName="right_22_1" presStyleLbl="node1" presStyleIdx="0" presStyleCnt="4" custScaleX="12595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FFAA021-7EF6-47A2-A37D-9FF91F6F29C2}" type="pres">
      <dgm:prSet presAssocID="{DD22ACC6-B032-4E9A-87D5-86D17C066C08}" presName="right_22_2" presStyleLbl="node1" presStyleIdx="1" presStyleCnt="4" custScaleX="129365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DAFE758-6E1B-4D35-83D8-BC8C0DC52685}" type="pres">
      <dgm:prSet presAssocID="{DD22ACC6-B032-4E9A-87D5-86D17C066C08}" presName="left_22_1" presStyleLbl="node1" presStyleIdx="2" presStyleCnt="4" custScaleX="156485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F8DD37B-5A01-4A08-AEC3-A1CC6C1F8930}" type="pres">
      <dgm:prSet presAssocID="{DD22ACC6-B032-4E9A-87D5-86D17C066C08}" presName="left_22_2" presStyleLbl="node1" presStyleIdx="3" presStyleCnt="4" custScaleX="15437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80A8A56C-6DA8-4FB9-84B5-38EEFC403CB1}" type="presOf" srcId="{032DC6D8-7FF2-4C94-9CDE-D6A06D51205D}" destId="{3FA4B0DB-8C15-4C2D-9031-95FE34F86267}" srcOrd="0" destOrd="0" presId="urn:microsoft.com/office/officeart/2005/8/layout/balance1"/>
    <dgm:cxn modelId="{4E40C20A-B6A8-433B-90B3-CF86635961AF}" type="presOf" srcId="{41504776-837D-493D-92EE-6643CDBA1BED}" destId="{5FFAA021-7EF6-47A2-A37D-9FF91F6F29C2}" srcOrd="0" destOrd="0" presId="urn:microsoft.com/office/officeart/2005/8/layout/balance1"/>
    <dgm:cxn modelId="{DA5B4A41-1F58-4531-80A4-D7DE71B8E4F5}" srcId="{032DC6D8-7FF2-4C94-9CDE-D6A06D51205D}" destId="{440CF708-944B-4612-A326-64BD3473D3B8}" srcOrd="0" destOrd="0" parTransId="{9455BDEC-6EFE-42B0-B65E-C58A5C6ACD44}" sibTransId="{7CDB0855-D622-4496-AD87-198B5B08D38C}"/>
    <dgm:cxn modelId="{1287D813-940A-4A0B-B3CA-906250D434DA}" type="presOf" srcId="{CD3283C6-1839-426A-B0E7-9A5649513BBF}" destId="{47690022-9A90-4558-8EED-129EFBB219A2}" srcOrd="0" destOrd="0" presId="urn:microsoft.com/office/officeart/2005/8/layout/balance1"/>
    <dgm:cxn modelId="{08F20799-FEBC-4320-8B36-056C11860278}" type="presOf" srcId="{DD22ACC6-B032-4E9A-87D5-86D17C066C08}" destId="{5342BE0A-AB0D-4B17-9D16-0A9D27666E1E}" srcOrd="0" destOrd="0" presId="urn:microsoft.com/office/officeart/2005/8/layout/balance1"/>
    <dgm:cxn modelId="{56DDFDC5-8E18-4018-BF3B-39626C0821BB}" srcId="{DD22ACC6-B032-4E9A-87D5-86D17C066C08}" destId="{139EBBC9-011C-4A35-8C20-25FAAD79B859}" srcOrd="1" destOrd="0" parTransId="{3D45A3F7-AFD4-4E0F-BF71-D3FCDC0B2DCB}" sibTransId="{8D2AECD8-EFC8-4813-B532-47FE7676EAF1}"/>
    <dgm:cxn modelId="{487AFE22-6D36-478B-A600-ED3FEFF5ECD7}" type="presOf" srcId="{139EBBC9-011C-4A35-8C20-25FAAD79B859}" destId="{27AD291F-5C07-43CA-A73C-14400752D6DB}" srcOrd="0" destOrd="0" presId="urn:microsoft.com/office/officeart/2005/8/layout/balance1"/>
    <dgm:cxn modelId="{F22FBF2F-1EE7-4722-8C12-7DF76EE6255B}" type="presOf" srcId="{440CF708-944B-4612-A326-64BD3473D3B8}" destId="{CDAFE758-6E1B-4D35-83D8-BC8C0DC52685}" srcOrd="0" destOrd="0" presId="urn:microsoft.com/office/officeart/2005/8/layout/balance1"/>
    <dgm:cxn modelId="{E24407F1-BB02-43C8-8D7F-AD341C17E709}" type="presOf" srcId="{428DA357-5677-49F6-9171-014D7F7439BC}" destId="{CF8DD37B-5A01-4A08-AEC3-A1CC6C1F8930}" srcOrd="0" destOrd="0" presId="urn:microsoft.com/office/officeart/2005/8/layout/balance1"/>
    <dgm:cxn modelId="{C4978198-B599-4890-AC66-AC992D0BBC1A}" srcId="{032DC6D8-7FF2-4C94-9CDE-D6A06D51205D}" destId="{428DA357-5677-49F6-9171-014D7F7439BC}" srcOrd="1" destOrd="0" parTransId="{FA780DD2-E7FC-4C71-8697-27BE2EF14887}" sibTransId="{D8FB107A-AB4E-4776-B1AF-156B27CE6AD8}"/>
    <dgm:cxn modelId="{93F8B909-B905-4FBE-88A2-A77C63E480DB}" srcId="{139EBBC9-011C-4A35-8C20-25FAAD79B859}" destId="{CD3283C6-1839-426A-B0E7-9A5649513BBF}" srcOrd="0" destOrd="0" parTransId="{5289299A-6D6C-4C3A-A861-ADA8BFFB3E7F}" sibTransId="{E0F7DA4E-B42D-4AC9-B350-28A9D7670FBE}"/>
    <dgm:cxn modelId="{DD03F559-9EF5-4EE7-BFA2-255BBA5B31F3}" srcId="{DD22ACC6-B032-4E9A-87D5-86D17C066C08}" destId="{032DC6D8-7FF2-4C94-9CDE-D6A06D51205D}" srcOrd="0" destOrd="0" parTransId="{5F1062DA-73B5-4F1F-94F9-23BC6438AC2E}" sibTransId="{BFC14827-5E52-410A-94D7-30F9202C9EDF}"/>
    <dgm:cxn modelId="{765AD83E-EF12-4CCE-8645-61AE933F4A01}" srcId="{139EBBC9-011C-4A35-8C20-25FAAD79B859}" destId="{41504776-837D-493D-92EE-6643CDBA1BED}" srcOrd="1" destOrd="0" parTransId="{AADDD171-E226-47F7-84C9-FCEDA72D77B2}" sibTransId="{F5B3C47F-1B15-46C0-A64F-7434E491D4F6}"/>
    <dgm:cxn modelId="{F3A86816-256D-451D-8CDE-9B9F5D1C2018}" type="presParOf" srcId="{5342BE0A-AB0D-4B17-9D16-0A9D27666E1E}" destId="{5CA2D7E4-ED25-488E-8E7F-65C2F0D43885}" srcOrd="0" destOrd="0" presId="urn:microsoft.com/office/officeart/2005/8/layout/balance1"/>
    <dgm:cxn modelId="{5F47701A-6037-4FDE-B4FC-254821BEB628}" type="presParOf" srcId="{5342BE0A-AB0D-4B17-9D16-0A9D27666E1E}" destId="{1618D72C-62D2-40A7-836B-7202E42F43AC}" srcOrd="1" destOrd="0" presId="urn:microsoft.com/office/officeart/2005/8/layout/balance1"/>
    <dgm:cxn modelId="{95055949-C638-48D5-BA77-60DB65FFDE96}" type="presParOf" srcId="{1618D72C-62D2-40A7-836B-7202E42F43AC}" destId="{3FA4B0DB-8C15-4C2D-9031-95FE34F86267}" srcOrd="0" destOrd="0" presId="urn:microsoft.com/office/officeart/2005/8/layout/balance1"/>
    <dgm:cxn modelId="{AB3F32CB-7491-4DE1-BB0F-5F10722FCA8F}" type="presParOf" srcId="{1618D72C-62D2-40A7-836B-7202E42F43AC}" destId="{27AD291F-5C07-43CA-A73C-14400752D6DB}" srcOrd="1" destOrd="0" presId="urn:microsoft.com/office/officeart/2005/8/layout/balance1"/>
    <dgm:cxn modelId="{ACB6E39E-1F80-4873-9256-C09E01F588D4}" type="presParOf" srcId="{5342BE0A-AB0D-4B17-9D16-0A9D27666E1E}" destId="{787A3465-E488-49B0-B98B-8534A475D82C}" srcOrd="2" destOrd="0" presId="urn:microsoft.com/office/officeart/2005/8/layout/balance1"/>
    <dgm:cxn modelId="{FE255D2A-05B5-46A9-9A30-123930C376E1}" type="presParOf" srcId="{787A3465-E488-49B0-B98B-8534A475D82C}" destId="{C7F62A7F-CDA8-4E63-A797-F482012C8B1D}" srcOrd="0" destOrd="0" presId="urn:microsoft.com/office/officeart/2005/8/layout/balance1"/>
    <dgm:cxn modelId="{1DFEA67C-0C34-414F-9331-B372CE3D1346}" type="presParOf" srcId="{787A3465-E488-49B0-B98B-8534A475D82C}" destId="{89F32FA4-65B5-4404-BA1C-2E5E617D1EE9}" srcOrd="1" destOrd="0" presId="urn:microsoft.com/office/officeart/2005/8/layout/balance1"/>
    <dgm:cxn modelId="{17E24714-0BE5-4C14-A211-5B946650EA32}" type="presParOf" srcId="{787A3465-E488-49B0-B98B-8534A475D82C}" destId="{A7DBEC4B-EDBE-4B27-8C01-4AE0CE93BD0F}" srcOrd="2" destOrd="0" presId="urn:microsoft.com/office/officeart/2005/8/layout/balance1"/>
    <dgm:cxn modelId="{BB6CF4A0-4C2A-4667-B15A-4D95D369D942}" type="presParOf" srcId="{787A3465-E488-49B0-B98B-8534A475D82C}" destId="{47690022-9A90-4558-8EED-129EFBB219A2}" srcOrd="3" destOrd="0" presId="urn:microsoft.com/office/officeart/2005/8/layout/balance1"/>
    <dgm:cxn modelId="{CE65D970-BA32-42C6-81D2-6846A94D5A88}" type="presParOf" srcId="{787A3465-E488-49B0-B98B-8534A475D82C}" destId="{5FFAA021-7EF6-47A2-A37D-9FF91F6F29C2}" srcOrd="4" destOrd="0" presId="urn:microsoft.com/office/officeart/2005/8/layout/balance1"/>
    <dgm:cxn modelId="{757A07B4-1238-4B5E-B481-EA9589EB39AD}" type="presParOf" srcId="{787A3465-E488-49B0-B98B-8534A475D82C}" destId="{CDAFE758-6E1B-4D35-83D8-BC8C0DC52685}" srcOrd="5" destOrd="0" presId="urn:microsoft.com/office/officeart/2005/8/layout/balance1"/>
    <dgm:cxn modelId="{B077B8A5-B48C-4492-BA07-C2BDAF9C3FC6}" type="presParOf" srcId="{787A3465-E488-49B0-B98B-8534A475D82C}" destId="{CF8DD37B-5A01-4A08-AEC3-A1CC6C1F8930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71219D-A5BE-40B5-9831-3F9A6F7921B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C717FE00-9126-4B14-9E91-5B6F1CB71F3F}">
      <dgm:prSet phldrT="[Text]" custT="1"/>
      <dgm:spPr>
        <a:solidFill>
          <a:srgbClr val="BCE1FA"/>
        </a:solidFill>
      </dgm:spPr>
      <dgm:t>
        <a:bodyPr/>
        <a:lstStyle/>
        <a:p>
          <a:pPr>
            <a:lnSpc>
              <a:spcPts val="2500"/>
            </a:lnSpc>
          </a:pPr>
          <a:r>
            <a:rPr lang="de-CH" sz="1800" smtClean="0">
              <a:solidFill>
                <a:srgbClr val="003479"/>
              </a:solidFill>
            </a:rPr>
            <a:t>Auf </a:t>
          </a:r>
          <a:r>
            <a:rPr lang="de-CH" sz="1800" dirty="0" smtClean="0">
              <a:solidFill>
                <a:srgbClr val="003479"/>
              </a:solidFill>
            </a:rPr>
            <a:t>Informationsdefizit zurückzuführen, insb. in noch Jobsharing-«fernen» Branchen der Industrie</a:t>
          </a:r>
          <a:endParaRPr lang="de-CH" sz="1800" dirty="0">
            <a:solidFill>
              <a:srgbClr val="003479"/>
            </a:solidFill>
          </a:endParaRPr>
        </a:p>
      </dgm:t>
    </dgm:pt>
    <dgm:pt modelId="{B7DB86FD-894B-49D1-B9CA-1A271460E820}" type="parTrans" cxnId="{2D311E98-39B0-44BD-A361-93F00FA7FB1C}">
      <dgm:prSet/>
      <dgm:spPr/>
      <dgm:t>
        <a:bodyPr/>
        <a:lstStyle/>
        <a:p>
          <a:endParaRPr lang="de-CH"/>
        </a:p>
      </dgm:t>
    </dgm:pt>
    <dgm:pt modelId="{32D59ED6-E53C-401E-819E-2FD3F7F8245F}" type="sibTrans" cxnId="{2D311E98-39B0-44BD-A361-93F00FA7FB1C}">
      <dgm:prSet/>
      <dgm:spPr/>
      <dgm:t>
        <a:bodyPr/>
        <a:lstStyle/>
        <a:p>
          <a:endParaRPr lang="de-CH"/>
        </a:p>
      </dgm:t>
    </dgm:pt>
    <dgm:pt modelId="{64A107ED-E411-41EE-9BBC-B04B6C9507C5}">
      <dgm:prSet phldrT="[Text]" custT="1"/>
      <dgm:spPr>
        <a:solidFill>
          <a:schemeClr val="accent1">
            <a:lumMod val="90000"/>
          </a:schemeClr>
        </a:solidFill>
      </dgm:spPr>
      <dgm:t>
        <a:bodyPr/>
        <a:lstStyle/>
        <a:p>
          <a:pPr algn="l"/>
          <a:r>
            <a:rPr lang="de-CH" sz="2000" dirty="0" smtClean="0">
              <a:solidFill>
                <a:srgbClr val="003479"/>
              </a:solidFill>
            </a:rPr>
            <a:t>1. Geringe Nachfrage von Seiten der Mitarbeitenden</a:t>
          </a:r>
          <a:endParaRPr lang="de-CH" sz="2000" dirty="0">
            <a:solidFill>
              <a:srgbClr val="003479"/>
            </a:solidFill>
          </a:endParaRPr>
        </a:p>
      </dgm:t>
    </dgm:pt>
    <dgm:pt modelId="{64019740-6723-48AA-AF7C-FF2E1412BE8E}" type="parTrans" cxnId="{E7BA4E74-08B3-4B94-9CA5-9AC1957FA8A8}">
      <dgm:prSet/>
      <dgm:spPr/>
      <dgm:t>
        <a:bodyPr/>
        <a:lstStyle/>
        <a:p>
          <a:endParaRPr lang="de-CH"/>
        </a:p>
      </dgm:t>
    </dgm:pt>
    <dgm:pt modelId="{4841AFF1-D83B-47FE-B274-110FD26B48D6}" type="sibTrans" cxnId="{E7BA4E74-08B3-4B94-9CA5-9AC1957FA8A8}">
      <dgm:prSet/>
      <dgm:spPr/>
      <dgm:t>
        <a:bodyPr/>
        <a:lstStyle/>
        <a:p>
          <a:endParaRPr lang="de-CH"/>
        </a:p>
      </dgm:t>
    </dgm:pt>
    <dgm:pt modelId="{CE414E4D-AEF8-4CD9-BDE5-155B12803D78}">
      <dgm:prSet phldrT="[Text]" custT="1"/>
      <dgm:spPr>
        <a:solidFill>
          <a:schemeClr val="accent1">
            <a:lumMod val="90000"/>
          </a:schemeClr>
        </a:solidFill>
      </dgm:spPr>
      <dgm:t>
        <a:bodyPr/>
        <a:lstStyle/>
        <a:p>
          <a:pPr algn="l"/>
          <a:r>
            <a:rPr lang="de-CH" sz="2000" dirty="0" smtClean="0">
              <a:solidFill>
                <a:srgbClr val="003479"/>
              </a:solidFill>
            </a:rPr>
            <a:t>2. Schwierigkeiten Funktionen zu teilen</a:t>
          </a:r>
          <a:endParaRPr lang="de-CH" sz="2000" dirty="0">
            <a:solidFill>
              <a:srgbClr val="003479"/>
            </a:solidFill>
          </a:endParaRPr>
        </a:p>
      </dgm:t>
    </dgm:pt>
    <dgm:pt modelId="{4FB38343-33CF-4658-86BE-B6A33B040E0B}" type="parTrans" cxnId="{42731942-68D2-4201-AC06-A22472CE7BF6}">
      <dgm:prSet/>
      <dgm:spPr/>
      <dgm:t>
        <a:bodyPr/>
        <a:lstStyle/>
        <a:p>
          <a:endParaRPr lang="de-CH"/>
        </a:p>
      </dgm:t>
    </dgm:pt>
    <dgm:pt modelId="{ADAAF070-FFFE-4099-B992-CE1C16001D5B}" type="sibTrans" cxnId="{42731942-68D2-4201-AC06-A22472CE7BF6}">
      <dgm:prSet/>
      <dgm:spPr/>
      <dgm:t>
        <a:bodyPr/>
        <a:lstStyle/>
        <a:p>
          <a:endParaRPr lang="de-CH"/>
        </a:p>
      </dgm:t>
    </dgm:pt>
    <dgm:pt modelId="{318289D2-9E32-4C26-A375-159EB6235497}" type="pres">
      <dgm:prSet presAssocID="{7D71219D-A5BE-40B5-9831-3F9A6F7921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690471B9-C341-4E38-8FE1-D28F1AD670B1}" type="pres">
      <dgm:prSet presAssocID="{C717FE00-9126-4B14-9E91-5B6F1CB71F3F}" presName="centerShape" presStyleLbl="node0" presStyleIdx="0" presStyleCnt="1" custScaleX="123212" custScaleY="112398" custLinFactNeighborX="0" custLinFactNeighborY="94"/>
      <dgm:spPr/>
      <dgm:t>
        <a:bodyPr/>
        <a:lstStyle/>
        <a:p>
          <a:endParaRPr lang="de-CH"/>
        </a:p>
      </dgm:t>
    </dgm:pt>
    <dgm:pt modelId="{396F9445-7FB0-49A8-BCC4-752ECC43C0D5}" type="pres">
      <dgm:prSet presAssocID="{64019740-6723-48AA-AF7C-FF2E1412BE8E}" presName="parTrans" presStyleLbl="bgSibTrans2D1" presStyleIdx="0" presStyleCnt="2"/>
      <dgm:spPr/>
      <dgm:t>
        <a:bodyPr/>
        <a:lstStyle/>
        <a:p>
          <a:endParaRPr lang="de-CH"/>
        </a:p>
      </dgm:t>
    </dgm:pt>
    <dgm:pt modelId="{62A45003-49CF-447C-BFAD-FE24F3C235EF}" type="pres">
      <dgm:prSet presAssocID="{64A107ED-E411-41EE-9BBC-B04B6C9507C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7877F64-17E5-45F2-B6C5-20B387DFFBD0}" type="pres">
      <dgm:prSet presAssocID="{4FB38343-33CF-4658-86BE-B6A33B040E0B}" presName="parTrans" presStyleLbl="bgSibTrans2D1" presStyleIdx="1" presStyleCnt="2"/>
      <dgm:spPr/>
      <dgm:t>
        <a:bodyPr/>
        <a:lstStyle/>
        <a:p>
          <a:endParaRPr lang="de-CH"/>
        </a:p>
      </dgm:t>
    </dgm:pt>
    <dgm:pt modelId="{4D4A825A-380C-4672-A4E0-60546A85657B}" type="pres">
      <dgm:prSet presAssocID="{CE414E4D-AEF8-4CD9-BDE5-155B12803D7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52494568-9D9E-42DF-838F-671E517DB2AB}" type="presOf" srcId="{C717FE00-9126-4B14-9E91-5B6F1CB71F3F}" destId="{690471B9-C341-4E38-8FE1-D28F1AD670B1}" srcOrd="0" destOrd="0" presId="urn:microsoft.com/office/officeart/2005/8/layout/radial4"/>
    <dgm:cxn modelId="{E7BA4E74-08B3-4B94-9CA5-9AC1957FA8A8}" srcId="{C717FE00-9126-4B14-9E91-5B6F1CB71F3F}" destId="{64A107ED-E411-41EE-9BBC-B04B6C9507C5}" srcOrd="0" destOrd="0" parTransId="{64019740-6723-48AA-AF7C-FF2E1412BE8E}" sibTransId="{4841AFF1-D83B-47FE-B274-110FD26B48D6}"/>
    <dgm:cxn modelId="{2D311E98-39B0-44BD-A361-93F00FA7FB1C}" srcId="{7D71219D-A5BE-40B5-9831-3F9A6F7921BE}" destId="{C717FE00-9126-4B14-9E91-5B6F1CB71F3F}" srcOrd="0" destOrd="0" parTransId="{B7DB86FD-894B-49D1-B9CA-1A271460E820}" sibTransId="{32D59ED6-E53C-401E-819E-2FD3F7F8245F}"/>
    <dgm:cxn modelId="{AF19C129-F89F-4C71-9581-3A1FDFF917D6}" type="presOf" srcId="{64A107ED-E411-41EE-9BBC-B04B6C9507C5}" destId="{62A45003-49CF-447C-BFAD-FE24F3C235EF}" srcOrd="0" destOrd="0" presId="urn:microsoft.com/office/officeart/2005/8/layout/radial4"/>
    <dgm:cxn modelId="{4455778B-946F-44EC-92C6-15139DC846CF}" type="presOf" srcId="{4FB38343-33CF-4658-86BE-B6A33B040E0B}" destId="{A7877F64-17E5-45F2-B6C5-20B387DFFBD0}" srcOrd="0" destOrd="0" presId="urn:microsoft.com/office/officeart/2005/8/layout/radial4"/>
    <dgm:cxn modelId="{42731942-68D2-4201-AC06-A22472CE7BF6}" srcId="{C717FE00-9126-4B14-9E91-5B6F1CB71F3F}" destId="{CE414E4D-AEF8-4CD9-BDE5-155B12803D78}" srcOrd="1" destOrd="0" parTransId="{4FB38343-33CF-4658-86BE-B6A33B040E0B}" sibTransId="{ADAAF070-FFFE-4099-B992-CE1C16001D5B}"/>
    <dgm:cxn modelId="{8155EF8A-1448-47FE-AA66-07D26B50C001}" type="presOf" srcId="{7D71219D-A5BE-40B5-9831-3F9A6F7921BE}" destId="{318289D2-9E32-4C26-A375-159EB6235497}" srcOrd="0" destOrd="0" presId="urn:microsoft.com/office/officeart/2005/8/layout/radial4"/>
    <dgm:cxn modelId="{470EE2A7-C709-4184-8CA7-E62719C313DC}" type="presOf" srcId="{CE414E4D-AEF8-4CD9-BDE5-155B12803D78}" destId="{4D4A825A-380C-4672-A4E0-60546A85657B}" srcOrd="0" destOrd="0" presId="urn:microsoft.com/office/officeart/2005/8/layout/radial4"/>
    <dgm:cxn modelId="{9D55EEBB-D3CA-4A5E-8C53-0DCA296A9363}" type="presOf" srcId="{64019740-6723-48AA-AF7C-FF2E1412BE8E}" destId="{396F9445-7FB0-49A8-BCC4-752ECC43C0D5}" srcOrd="0" destOrd="0" presId="urn:microsoft.com/office/officeart/2005/8/layout/radial4"/>
    <dgm:cxn modelId="{EEE31E40-B09E-4E27-AECD-A75C444F06B9}" type="presParOf" srcId="{318289D2-9E32-4C26-A375-159EB6235497}" destId="{690471B9-C341-4E38-8FE1-D28F1AD670B1}" srcOrd="0" destOrd="0" presId="urn:microsoft.com/office/officeart/2005/8/layout/radial4"/>
    <dgm:cxn modelId="{61FD822B-2622-421D-AC9A-005D8F497CA7}" type="presParOf" srcId="{318289D2-9E32-4C26-A375-159EB6235497}" destId="{396F9445-7FB0-49A8-BCC4-752ECC43C0D5}" srcOrd="1" destOrd="0" presId="urn:microsoft.com/office/officeart/2005/8/layout/radial4"/>
    <dgm:cxn modelId="{EF8E4AF9-EE41-47B9-8C29-290435944B24}" type="presParOf" srcId="{318289D2-9E32-4C26-A375-159EB6235497}" destId="{62A45003-49CF-447C-BFAD-FE24F3C235EF}" srcOrd="2" destOrd="0" presId="urn:microsoft.com/office/officeart/2005/8/layout/radial4"/>
    <dgm:cxn modelId="{75237D72-C454-4EEB-8B1D-B74AE790D6FF}" type="presParOf" srcId="{318289D2-9E32-4C26-A375-159EB6235497}" destId="{A7877F64-17E5-45F2-B6C5-20B387DFFBD0}" srcOrd="3" destOrd="0" presId="urn:microsoft.com/office/officeart/2005/8/layout/radial4"/>
    <dgm:cxn modelId="{7664ADE4-805B-445B-B14B-24939700C542}" type="presParOf" srcId="{318289D2-9E32-4C26-A375-159EB6235497}" destId="{4D4A825A-380C-4672-A4E0-60546A85657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E0A03-8FC4-4561-9FC2-87F552F9C8F0}">
      <dsp:nvSpPr>
        <dsp:cNvPr id="0" name=""/>
        <dsp:cNvSpPr/>
      </dsp:nvSpPr>
      <dsp:spPr>
        <a:xfrm>
          <a:off x="2505653" y="2340264"/>
          <a:ext cx="2462897" cy="2512821"/>
        </a:xfrm>
        <a:prstGeom prst="ellipse">
          <a:avLst/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>
              <a:solidFill>
                <a:srgbClr val="003479"/>
              </a:solidFill>
            </a:rPr>
            <a:t>Retention-Massnahme: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>
              <a:solidFill>
                <a:srgbClr val="003479"/>
              </a:solidFill>
            </a:rPr>
            <a:t>Vereinbarung beruflicher und persönlicher Interessen</a:t>
          </a:r>
          <a:endParaRPr lang="de-CH" sz="1800" kern="1200" dirty="0">
            <a:solidFill>
              <a:srgbClr val="003479"/>
            </a:solidFill>
          </a:endParaRPr>
        </a:p>
      </dsp:txBody>
      <dsp:txXfrm>
        <a:off x="2866336" y="2708258"/>
        <a:ext cx="1741531" cy="1776833"/>
      </dsp:txXfrm>
    </dsp:sp>
    <dsp:sp modelId="{E7123A06-B1F0-4891-82B2-CA24C6EC1E4B}">
      <dsp:nvSpPr>
        <dsp:cNvPr id="0" name=""/>
        <dsp:cNvSpPr/>
      </dsp:nvSpPr>
      <dsp:spPr>
        <a:xfrm rot="12624571">
          <a:off x="1038967" y="2160637"/>
          <a:ext cx="1661593" cy="680121"/>
        </a:xfrm>
        <a:prstGeom prst="leftArrow">
          <a:avLst>
            <a:gd name="adj1" fmla="val 60000"/>
            <a:gd name="adj2" fmla="val 50000"/>
          </a:avLst>
        </a:prstGeom>
        <a:solidFill>
          <a:srgbClr val="BCE1F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A5A4F-2B9D-4B5F-BE9F-B23E87A8B27D}">
      <dsp:nvSpPr>
        <dsp:cNvPr id="0" name=""/>
        <dsp:cNvSpPr/>
      </dsp:nvSpPr>
      <dsp:spPr>
        <a:xfrm>
          <a:off x="244709" y="1334917"/>
          <a:ext cx="1817102" cy="1490499"/>
        </a:xfrm>
        <a:prstGeom prst="roundRect">
          <a:avLst>
            <a:gd name="adj" fmla="val 10000"/>
          </a:avLst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kern="1200" dirty="0" smtClean="0">
              <a:solidFill>
                <a:srgbClr val="003479"/>
              </a:solidFill>
            </a:rPr>
            <a:t>1. Steigerung der Motivation der qualifizierten </a:t>
          </a:r>
          <a:r>
            <a:rPr lang="de-CH" sz="1600" kern="1200" dirty="0" err="1" smtClean="0">
              <a:solidFill>
                <a:srgbClr val="003479"/>
              </a:solidFill>
            </a:rPr>
            <a:t>Arbeitnehmenden</a:t>
          </a:r>
          <a:endParaRPr lang="de-CH" sz="1600" kern="1200" dirty="0">
            <a:solidFill>
              <a:srgbClr val="003479"/>
            </a:solidFill>
          </a:endParaRPr>
        </a:p>
      </dsp:txBody>
      <dsp:txXfrm>
        <a:off x="288364" y="1378572"/>
        <a:ext cx="1729792" cy="1403189"/>
      </dsp:txXfrm>
    </dsp:sp>
    <dsp:sp modelId="{D60248B3-142A-4B08-A2A2-492FF89A9C16}">
      <dsp:nvSpPr>
        <dsp:cNvPr id="0" name=""/>
        <dsp:cNvSpPr/>
      </dsp:nvSpPr>
      <dsp:spPr>
        <a:xfrm rot="16200000">
          <a:off x="3238474" y="1153482"/>
          <a:ext cx="997254" cy="680121"/>
        </a:xfrm>
        <a:prstGeom prst="leftArrow">
          <a:avLst>
            <a:gd name="adj1" fmla="val 60000"/>
            <a:gd name="adj2" fmla="val 50000"/>
          </a:avLst>
        </a:prstGeom>
        <a:solidFill>
          <a:srgbClr val="BCE1F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B1DDE-A03C-4AD5-89D2-1D6CC309C3A6}">
      <dsp:nvSpPr>
        <dsp:cNvPr id="0" name=""/>
        <dsp:cNvSpPr/>
      </dsp:nvSpPr>
      <dsp:spPr>
        <a:xfrm>
          <a:off x="2805483" y="110780"/>
          <a:ext cx="1863237" cy="1248648"/>
        </a:xfrm>
        <a:prstGeom prst="roundRect">
          <a:avLst>
            <a:gd name="adj" fmla="val 10000"/>
          </a:avLst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kern="1200" dirty="0" smtClean="0">
              <a:solidFill>
                <a:srgbClr val="003479"/>
              </a:solidFill>
            </a:rPr>
            <a:t>2. Erhaltung des Wissens des hochqualifizierten Personals</a:t>
          </a:r>
        </a:p>
      </dsp:txBody>
      <dsp:txXfrm>
        <a:off x="2842055" y="147352"/>
        <a:ext cx="1790093" cy="1175504"/>
      </dsp:txXfrm>
    </dsp:sp>
    <dsp:sp modelId="{1358DD73-17AA-42D8-94A4-6DA334069AE8}">
      <dsp:nvSpPr>
        <dsp:cNvPr id="0" name=""/>
        <dsp:cNvSpPr/>
      </dsp:nvSpPr>
      <dsp:spPr>
        <a:xfrm rot="19775429">
          <a:off x="4773642" y="2160637"/>
          <a:ext cx="1661593" cy="680121"/>
        </a:xfrm>
        <a:prstGeom prst="leftArrow">
          <a:avLst>
            <a:gd name="adj1" fmla="val 60000"/>
            <a:gd name="adj2" fmla="val 50000"/>
          </a:avLst>
        </a:prstGeom>
        <a:solidFill>
          <a:srgbClr val="BCE1F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FF8B6-2D61-437E-82A0-CC6F221A157D}">
      <dsp:nvSpPr>
        <dsp:cNvPr id="0" name=""/>
        <dsp:cNvSpPr/>
      </dsp:nvSpPr>
      <dsp:spPr>
        <a:xfrm>
          <a:off x="5325756" y="1332152"/>
          <a:ext cx="1990374" cy="1496030"/>
        </a:xfrm>
        <a:prstGeom prst="roundRect">
          <a:avLst>
            <a:gd name="adj" fmla="val 10000"/>
          </a:avLst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kern="1200" dirty="0" smtClean="0">
              <a:solidFill>
                <a:srgbClr val="003479"/>
              </a:solidFill>
            </a:rPr>
            <a:t>3. Bessere Aufstiegsmöglich-</a:t>
          </a:r>
          <a:r>
            <a:rPr lang="de-CH" sz="1600" kern="1200" dirty="0" err="1" smtClean="0">
              <a:solidFill>
                <a:srgbClr val="003479"/>
              </a:solidFill>
            </a:rPr>
            <a:t>keiten</a:t>
          </a:r>
          <a:r>
            <a:rPr lang="de-CH" sz="1600" kern="1200" dirty="0" smtClean="0">
              <a:solidFill>
                <a:srgbClr val="003479"/>
              </a:solidFill>
            </a:rPr>
            <a:t> für Frauen ermöglichen</a:t>
          </a:r>
          <a:endParaRPr lang="de-CH" sz="1600" kern="1200" dirty="0">
            <a:solidFill>
              <a:srgbClr val="003479"/>
            </a:solidFill>
          </a:endParaRPr>
        </a:p>
      </dsp:txBody>
      <dsp:txXfrm>
        <a:off x="5369573" y="1375969"/>
        <a:ext cx="1902740" cy="1408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4B0DB-8C15-4C2D-9031-95FE34F86267}">
      <dsp:nvSpPr>
        <dsp:cNvPr id="0" name=""/>
        <dsp:cNvSpPr/>
      </dsp:nvSpPr>
      <dsp:spPr>
        <a:xfrm>
          <a:off x="1530890" y="0"/>
          <a:ext cx="1840524" cy="1022513"/>
        </a:xfrm>
        <a:prstGeom prst="roundRect">
          <a:avLst>
            <a:gd name="adj" fmla="val 10000"/>
          </a:avLst>
        </a:prstGeom>
        <a:solidFill>
          <a:srgbClr val="37E937">
            <a:alpha val="89804"/>
          </a:srgbClr>
        </a:solidFill>
        <a:ln w="25400" cap="flat" cmpd="sng" algn="ctr">
          <a:solidFill>
            <a:srgbClr val="003479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200" kern="1200" dirty="0" smtClean="0">
              <a:solidFill>
                <a:srgbClr val="003479"/>
              </a:solidFill>
            </a:rPr>
            <a:t>Positive Erfahrungen</a:t>
          </a:r>
          <a:endParaRPr lang="de-CH" sz="2200" kern="1200" dirty="0">
            <a:solidFill>
              <a:srgbClr val="003479"/>
            </a:solidFill>
          </a:endParaRPr>
        </a:p>
      </dsp:txBody>
      <dsp:txXfrm>
        <a:off x="1560838" y="29948"/>
        <a:ext cx="1780628" cy="962617"/>
      </dsp:txXfrm>
    </dsp:sp>
    <dsp:sp modelId="{27AD291F-5C07-43CA-A73C-14400752D6DB}">
      <dsp:nvSpPr>
        <dsp:cNvPr id="0" name=""/>
        <dsp:cNvSpPr/>
      </dsp:nvSpPr>
      <dsp:spPr>
        <a:xfrm>
          <a:off x="4189425" y="0"/>
          <a:ext cx="1840524" cy="1022513"/>
        </a:xfrm>
        <a:prstGeom prst="roundRect">
          <a:avLst>
            <a:gd name="adj" fmla="val 10000"/>
          </a:avLst>
        </a:prstGeom>
        <a:solidFill>
          <a:srgbClr val="C00000">
            <a:alpha val="89804"/>
          </a:srgbClr>
        </a:solidFill>
        <a:ln w="25400" cap="flat" cmpd="sng" algn="ctr">
          <a:solidFill>
            <a:srgbClr val="003479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200" kern="1200" dirty="0" smtClean="0">
              <a:solidFill>
                <a:srgbClr val="003479"/>
              </a:solidFill>
            </a:rPr>
            <a:t>Negative Erfahrungen</a:t>
          </a:r>
          <a:endParaRPr lang="de-CH" sz="2200" kern="1200" dirty="0">
            <a:solidFill>
              <a:srgbClr val="003479"/>
            </a:solidFill>
          </a:endParaRPr>
        </a:p>
      </dsp:txBody>
      <dsp:txXfrm>
        <a:off x="4219373" y="29948"/>
        <a:ext cx="1780628" cy="962617"/>
      </dsp:txXfrm>
    </dsp:sp>
    <dsp:sp modelId="{89F32FA4-65B5-4404-BA1C-2E5E617D1EE9}">
      <dsp:nvSpPr>
        <dsp:cNvPr id="0" name=""/>
        <dsp:cNvSpPr/>
      </dsp:nvSpPr>
      <dsp:spPr>
        <a:xfrm>
          <a:off x="3396977" y="4345682"/>
          <a:ext cx="766885" cy="766885"/>
        </a:xfrm>
        <a:prstGeom prst="triangle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BEC4B-EDBE-4B27-8C01-4AE0CE93BD0F}">
      <dsp:nvSpPr>
        <dsp:cNvPr id="0" name=""/>
        <dsp:cNvSpPr/>
      </dsp:nvSpPr>
      <dsp:spPr>
        <a:xfrm>
          <a:off x="629764" y="4024613"/>
          <a:ext cx="6301311" cy="310844"/>
        </a:xfrm>
        <a:prstGeom prst="rect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90022-9A90-4558-8EED-129EFBB219A2}">
      <dsp:nvSpPr>
        <dsp:cNvPr id="0" name=""/>
        <dsp:cNvSpPr/>
      </dsp:nvSpPr>
      <dsp:spPr>
        <a:xfrm>
          <a:off x="3950589" y="2678985"/>
          <a:ext cx="2318195" cy="1308817"/>
        </a:xfrm>
        <a:prstGeom prst="roundRect">
          <a:avLst/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>
              <a:solidFill>
                <a:srgbClr val="003479"/>
              </a:solidFill>
            </a:rPr>
            <a:t>2. Höherer Personal- und/oder Führungsaufwand</a:t>
          </a:r>
          <a:endParaRPr lang="de-CH" sz="2000" kern="1200" dirty="0">
            <a:solidFill>
              <a:srgbClr val="003479"/>
            </a:solidFill>
          </a:endParaRPr>
        </a:p>
      </dsp:txBody>
      <dsp:txXfrm>
        <a:off x="4014480" y="2742876"/>
        <a:ext cx="2190413" cy="1181035"/>
      </dsp:txXfrm>
    </dsp:sp>
    <dsp:sp modelId="{5FFAA021-7EF6-47A2-A37D-9FF91F6F29C2}">
      <dsp:nvSpPr>
        <dsp:cNvPr id="0" name=""/>
        <dsp:cNvSpPr/>
      </dsp:nvSpPr>
      <dsp:spPr>
        <a:xfrm>
          <a:off x="3919190" y="1308817"/>
          <a:ext cx="2380994" cy="1308817"/>
        </a:xfrm>
        <a:prstGeom prst="roundRect">
          <a:avLst/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>
              <a:solidFill>
                <a:srgbClr val="003479"/>
              </a:solidFill>
            </a:rPr>
            <a:t>1. Höhere Informations-kosten</a:t>
          </a:r>
          <a:endParaRPr lang="de-CH" sz="2000" kern="1200" dirty="0">
            <a:solidFill>
              <a:srgbClr val="003479"/>
            </a:solidFill>
          </a:endParaRPr>
        </a:p>
      </dsp:txBody>
      <dsp:txXfrm>
        <a:off x="3983081" y="1372708"/>
        <a:ext cx="2253212" cy="1181035"/>
      </dsp:txXfrm>
    </dsp:sp>
    <dsp:sp modelId="{CDAFE758-6E1B-4D35-83D8-BC8C0DC52685}">
      <dsp:nvSpPr>
        <dsp:cNvPr id="0" name=""/>
        <dsp:cNvSpPr/>
      </dsp:nvSpPr>
      <dsp:spPr>
        <a:xfrm>
          <a:off x="1011079" y="2678985"/>
          <a:ext cx="2880144" cy="1308817"/>
        </a:xfrm>
        <a:prstGeom prst="roundRect">
          <a:avLst/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>
              <a:solidFill>
                <a:srgbClr val="003479"/>
              </a:solidFill>
            </a:rPr>
            <a:t>2. Arbeitszufriedenheit der Jobsharing-Mitarbeitenden hat sich erhöht</a:t>
          </a:r>
          <a:endParaRPr lang="de-CH" sz="2000" kern="1200" dirty="0">
            <a:solidFill>
              <a:srgbClr val="003479"/>
            </a:solidFill>
          </a:endParaRPr>
        </a:p>
      </dsp:txBody>
      <dsp:txXfrm>
        <a:off x="1074970" y="2742876"/>
        <a:ext cx="2752362" cy="1181035"/>
      </dsp:txXfrm>
    </dsp:sp>
    <dsp:sp modelId="{CF8DD37B-5A01-4A08-AEC3-A1CC6C1F8930}">
      <dsp:nvSpPr>
        <dsp:cNvPr id="0" name=""/>
        <dsp:cNvSpPr/>
      </dsp:nvSpPr>
      <dsp:spPr>
        <a:xfrm>
          <a:off x="1030460" y="1308817"/>
          <a:ext cx="2841383" cy="1308817"/>
        </a:xfrm>
        <a:prstGeom prst="roundRect">
          <a:avLst/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>
              <a:solidFill>
                <a:srgbClr val="003479"/>
              </a:solidFill>
            </a:rPr>
            <a:t>1. Unternehmung profitiert von doppelter Kompetenz bei einzelner Stelle</a:t>
          </a:r>
          <a:endParaRPr lang="de-CH" sz="2000" kern="1200" dirty="0">
            <a:solidFill>
              <a:srgbClr val="003479"/>
            </a:solidFill>
          </a:endParaRPr>
        </a:p>
      </dsp:txBody>
      <dsp:txXfrm>
        <a:off x="1094351" y="1372708"/>
        <a:ext cx="2713601" cy="1181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471B9-C341-4E38-8FE1-D28F1AD670B1}">
      <dsp:nvSpPr>
        <dsp:cNvPr id="0" name=""/>
        <dsp:cNvSpPr/>
      </dsp:nvSpPr>
      <dsp:spPr>
        <a:xfrm>
          <a:off x="2376267" y="2018362"/>
          <a:ext cx="3024328" cy="2758890"/>
        </a:xfrm>
        <a:prstGeom prst="ellipse">
          <a:avLst/>
        </a:prstGeom>
        <a:solidFill>
          <a:srgbClr val="BCE1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smtClean="0">
              <a:solidFill>
                <a:srgbClr val="003479"/>
              </a:solidFill>
            </a:rPr>
            <a:t>Auf </a:t>
          </a:r>
          <a:r>
            <a:rPr lang="de-CH" sz="1800" kern="1200" dirty="0" smtClean="0">
              <a:solidFill>
                <a:srgbClr val="003479"/>
              </a:solidFill>
            </a:rPr>
            <a:t>Informationsdefizit zurückzuführen, insb. in noch Jobsharing-«fernen» Branchen der Industrie</a:t>
          </a:r>
          <a:endParaRPr lang="de-CH" sz="1800" kern="1200" dirty="0">
            <a:solidFill>
              <a:srgbClr val="003479"/>
            </a:solidFill>
          </a:endParaRPr>
        </a:p>
      </dsp:txBody>
      <dsp:txXfrm>
        <a:off x="2819170" y="2422392"/>
        <a:ext cx="2138522" cy="1950830"/>
      </dsp:txXfrm>
    </dsp:sp>
    <dsp:sp modelId="{396F9445-7FB0-49A8-BCC4-752ECC43C0D5}">
      <dsp:nvSpPr>
        <dsp:cNvPr id="0" name=""/>
        <dsp:cNvSpPr/>
      </dsp:nvSpPr>
      <dsp:spPr>
        <a:xfrm rot="12905288">
          <a:off x="1013926" y="1644143"/>
          <a:ext cx="1752194" cy="69955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45003-49CF-447C-BFAD-FE24F3C235EF}">
      <dsp:nvSpPr>
        <dsp:cNvPr id="0" name=""/>
        <dsp:cNvSpPr/>
      </dsp:nvSpPr>
      <dsp:spPr>
        <a:xfrm>
          <a:off x="7218" y="557570"/>
          <a:ext cx="2331844" cy="1865475"/>
        </a:xfrm>
        <a:prstGeom prst="roundRect">
          <a:avLst>
            <a:gd name="adj" fmla="val 10000"/>
          </a:avLst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>
              <a:solidFill>
                <a:srgbClr val="003479"/>
              </a:solidFill>
            </a:rPr>
            <a:t>1. Geringe Nachfrage von Seiten der Mitarbeitenden</a:t>
          </a:r>
          <a:endParaRPr lang="de-CH" sz="2000" kern="1200" dirty="0">
            <a:solidFill>
              <a:srgbClr val="003479"/>
            </a:solidFill>
          </a:endParaRPr>
        </a:p>
      </dsp:txBody>
      <dsp:txXfrm>
        <a:off x="61856" y="612208"/>
        <a:ext cx="2222568" cy="1756199"/>
      </dsp:txXfrm>
    </dsp:sp>
    <dsp:sp modelId="{A7877F64-17E5-45F2-B6C5-20B387DFFBD0}">
      <dsp:nvSpPr>
        <dsp:cNvPr id="0" name=""/>
        <dsp:cNvSpPr/>
      </dsp:nvSpPr>
      <dsp:spPr>
        <a:xfrm rot="19494712">
          <a:off x="5010743" y="1644143"/>
          <a:ext cx="1752194" cy="69955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A825A-380C-4672-A4E0-60546A85657B}">
      <dsp:nvSpPr>
        <dsp:cNvPr id="0" name=""/>
        <dsp:cNvSpPr/>
      </dsp:nvSpPr>
      <dsp:spPr>
        <a:xfrm>
          <a:off x="5437801" y="557570"/>
          <a:ext cx="2331844" cy="1865475"/>
        </a:xfrm>
        <a:prstGeom prst="roundRect">
          <a:avLst>
            <a:gd name="adj" fmla="val 10000"/>
          </a:avLst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>
              <a:solidFill>
                <a:srgbClr val="003479"/>
              </a:solidFill>
            </a:rPr>
            <a:t>2. Schwierigkeiten Funktionen zu teilen</a:t>
          </a:r>
          <a:endParaRPr lang="de-CH" sz="2000" kern="1200" dirty="0">
            <a:solidFill>
              <a:srgbClr val="003479"/>
            </a:solidFill>
          </a:endParaRPr>
        </a:p>
      </dsp:txBody>
      <dsp:txXfrm>
        <a:off x="5492439" y="612208"/>
        <a:ext cx="2222568" cy="1756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74B13BA-36C6-4300-B5B6-6C1D152DFF13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885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39775"/>
            <a:ext cx="522605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58061DB-DF71-4765-99A4-14E22DF63CCF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7747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627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763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0975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4617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349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5829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714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2341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8085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1DB-DF71-4765-99A4-14E22DF63CCF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464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738188" y="1978025"/>
            <a:ext cx="9213850" cy="285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aseline="0"/>
            </a:lvl1pPr>
          </a:lstStyle>
          <a:p>
            <a:pPr>
              <a:spcBef>
                <a:spcPct val="0"/>
              </a:spcBef>
            </a:pPr>
            <a:r>
              <a:rPr lang="de-DE" sz="2600" dirty="0" smtClean="0"/>
              <a:t>Untertitel der Präsentation</a:t>
            </a:r>
            <a:endParaRPr lang="de-CH" sz="2600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 der Präsentation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3276000"/>
            <a:ext cx="738000" cy="3081600"/>
          </a:xfrm>
          <a:solidFill>
            <a:srgbClr val="003479"/>
          </a:solidFill>
        </p:spPr>
        <p:txBody>
          <a:bodyPr/>
          <a:lstStyle>
            <a:lvl5pPr marL="1252537" indent="0">
              <a:buNone/>
              <a:defRPr/>
            </a:lvl5pPr>
          </a:lstStyle>
          <a:p>
            <a:pPr lvl="4"/>
            <a:r>
              <a:rPr lang="de-CH" dirty="0" smtClean="0"/>
              <a:t> </a:t>
            </a: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50316"/>
            <a:ext cx="917450" cy="54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66180" y="7197725"/>
            <a:ext cx="7485063" cy="179388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88DD-6605-4EF4-9E67-B567F731CE68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736600" y="1509713"/>
            <a:ext cx="9213850" cy="361950"/>
          </a:xfrm>
        </p:spPr>
        <p:txBody>
          <a:bodyPr/>
          <a:lstStyle>
            <a:lvl1pPr>
              <a:defRPr sz="2000" b="1" i="0"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738188" y="2197100"/>
            <a:ext cx="9213850" cy="4464050"/>
          </a:xfrm>
        </p:spPr>
        <p:txBody>
          <a:bodyPr/>
          <a:lstStyle>
            <a:lvl1pPr>
              <a:spcBef>
                <a:spcPts val="1200"/>
              </a:spcBef>
              <a:defRPr sz="2000" b="0" i="0" baseline="0"/>
            </a:lvl1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4017834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0B7B1-7F9E-44E6-8543-140B27F3BBF6}" type="datetime1">
              <a:rPr lang="de-CH" smtClean="0">
                <a:solidFill>
                  <a:srgbClr val="000000"/>
                </a:solidFill>
              </a:rPr>
              <a:t>26.04.2015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514E-FF0B-4619-AA18-8F9E33EC021F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37999" y="2843999"/>
            <a:ext cx="9219600" cy="3816000"/>
          </a:xfrm>
          <a:solidFill>
            <a:schemeClr val="accent1"/>
          </a:solidFill>
        </p:spPr>
        <p:txBody>
          <a:bodyPr anchor="ctr"/>
          <a:lstStyle>
            <a:lvl1pPr algn="ctr">
              <a:defRPr sz="2100" b="0" baseline="0"/>
            </a:lvl1pPr>
          </a:lstStyle>
          <a:p>
            <a:pPr lvl="0"/>
            <a:r>
              <a:rPr lang="de-CH" dirty="0" smtClean="0"/>
              <a:t>Durch Bild oder Grafik ersetzen (Grösse und Position beibehalten)</a:t>
            </a:r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738000" y="1508399"/>
            <a:ext cx="9212400" cy="1119600"/>
          </a:xfrm>
        </p:spPr>
        <p:txBody>
          <a:bodyPr/>
          <a:lstStyle>
            <a:lvl1pPr>
              <a:spcBef>
                <a:spcPts val="900"/>
              </a:spcBef>
              <a:defRPr sz="1700" b="0"/>
            </a:lvl1pPr>
          </a:lstStyle>
          <a:p>
            <a:pPr lvl="0"/>
            <a:r>
              <a:rPr lang="de-CH" dirty="0" smtClean="0"/>
              <a:t>Text durch Klicken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13631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8E427A-9BD4-4A47-A671-CA94BA10FC52}" type="datetime1">
              <a:rPr lang="de-CH" smtClean="0">
                <a:solidFill>
                  <a:srgbClr val="000000"/>
                </a:solidFill>
              </a:rPr>
              <a:t>26.04.2015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514E-FF0B-4619-AA18-8F9E33EC021F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37999" y="1512000"/>
            <a:ext cx="9219600" cy="4788000"/>
          </a:xfrm>
          <a:solidFill>
            <a:schemeClr val="accent1"/>
          </a:solidFill>
        </p:spPr>
        <p:txBody>
          <a:bodyPr anchor="ctr"/>
          <a:lstStyle>
            <a:lvl1pPr algn="ctr">
              <a:defRPr sz="2100" b="0" baseline="0"/>
            </a:lvl1pPr>
          </a:lstStyle>
          <a:p>
            <a:pPr lvl="0"/>
            <a:r>
              <a:rPr lang="de-CH" dirty="0" smtClean="0"/>
              <a:t>Durch Bild oder Grafik ersetzen (Grösse und Position beibehalten)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38188" y="6476400"/>
            <a:ext cx="9212400" cy="720000"/>
          </a:xfrm>
        </p:spPr>
        <p:txBody>
          <a:bodyPr/>
          <a:lstStyle>
            <a:lvl1pPr>
              <a:spcBef>
                <a:spcPts val="800"/>
              </a:spcBef>
              <a:defRPr sz="1500" b="0"/>
            </a:lvl1pPr>
          </a:lstStyle>
          <a:p>
            <a:pPr lvl="0"/>
            <a:r>
              <a:rPr lang="de-CH" dirty="0" smtClean="0"/>
              <a:t>Text durch Klicken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60773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7D31B9-878C-46A5-9D4B-DDE2F80ACD24}" type="datetime1">
              <a:rPr lang="de-CH" smtClean="0">
                <a:solidFill>
                  <a:srgbClr val="000000"/>
                </a:solidFill>
              </a:rPr>
              <a:t>26.04.2015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88DD-6605-4EF4-9E67-B567F731CE68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5491163" y="1509713"/>
            <a:ext cx="4459287" cy="361950"/>
          </a:xfrm>
        </p:spPr>
        <p:txBody>
          <a:bodyPr/>
          <a:lstStyle>
            <a:lvl1pPr>
              <a:defRPr sz="2000" b="1" i="0"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5491163" y="2197100"/>
            <a:ext cx="4460875" cy="4464050"/>
          </a:xfrm>
        </p:spPr>
        <p:txBody>
          <a:bodyPr/>
          <a:lstStyle>
            <a:lvl1pPr>
              <a:spcBef>
                <a:spcPts val="1200"/>
              </a:spcBef>
              <a:defRPr sz="2000" b="0" i="0" baseline="0"/>
            </a:lvl1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738000" y="1512000"/>
            <a:ext cx="4467600" cy="5151600"/>
          </a:xfrm>
          <a:solidFill>
            <a:schemeClr val="accent1"/>
          </a:solidFill>
        </p:spPr>
        <p:txBody>
          <a:bodyPr anchor="ctr"/>
          <a:lstStyle>
            <a:lvl1pPr algn="ctr">
              <a:defRPr sz="2100" b="0" baseline="0"/>
            </a:lvl1pPr>
          </a:lstStyle>
          <a:p>
            <a:pPr lvl="0"/>
            <a:r>
              <a:rPr lang="de-CH" sz="2000" b="0" dirty="0" smtClean="0"/>
              <a:t>Durch Bild oder Grafik ersetzen (Grösse und Position beibehalten)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804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6600" y="1509713"/>
            <a:ext cx="9213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8" y="2197100"/>
            <a:ext cx="9213850" cy="259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1663" y="7197725"/>
            <a:ext cx="8651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1042988">
              <a:defRPr sz="1200"/>
            </a:lvl1pPr>
          </a:lstStyle>
          <a:p>
            <a:fld id="{7177E68C-6167-4437-9E48-D23688EFD255}" type="datetime1">
              <a:rPr lang="de-CH" smtClean="0">
                <a:solidFill>
                  <a:srgbClr val="000000"/>
                </a:solidFill>
              </a:rPr>
              <a:t>26.04.2015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600" y="7197725"/>
            <a:ext cx="748506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1042988">
              <a:defRPr sz="1200"/>
            </a:lvl1pPr>
          </a:lstStyle>
          <a:p>
            <a:r>
              <a:rPr lang="de-CH" dirty="0" smtClean="0">
                <a:solidFill>
                  <a:srgbClr val="000000"/>
                </a:solidFill>
              </a:rPr>
              <a:t>PMO -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86850" y="7197725"/>
            <a:ext cx="86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1042988">
              <a:defRPr sz="1200"/>
            </a:lvl1pPr>
          </a:lstStyle>
          <a:p>
            <a:fld id="{8C812475-90CC-411E-A993-929AF0D0895B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8188" y="7161213"/>
            <a:ext cx="9213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>
              <a:solidFill>
                <a:srgbClr val="0000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50316"/>
            <a:ext cx="917450" cy="54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0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0" r:id="rId2"/>
    <p:sldLayoutId id="2147483727" r:id="rId3"/>
    <p:sldLayoutId id="2147483728" r:id="rId4"/>
    <p:sldLayoutId id="214748372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1042988" rtl="0" eaLnBrk="1" fontAlgn="base" hangingPunct="1">
        <a:lnSpc>
          <a:spcPct val="115000"/>
        </a:lnSpc>
        <a:spcBef>
          <a:spcPct val="100000"/>
        </a:spcBef>
        <a:spcAft>
          <a:spcPct val="0"/>
        </a:spcAf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1450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712788" indent="-169863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073150" indent="-180975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319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8891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3463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8035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2607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Nathalie.amstutz@fhnw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1026220" y="1476375"/>
            <a:ext cx="9069834" cy="361950"/>
          </a:xfrm>
        </p:spPr>
        <p:txBody>
          <a:bodyPr/>
          <a:lstStyle/>
          <a:p>
            <a:r>
              <a:rPr lang="de-CH" dirty="0"/>
              <a:t/>
            </a:r>
            <a:br>
              <a:rPr lang="de-CH" dirty="0"/>
            </a:br>
            <a:r>
              <a:rPr lang="de-CH" sz="2400" dirty="0" smtClean="0"/>
              <a:t>Ergebnisse </a:t>
            </a:r>
            <a:r>
              <a:rPr lang="de-CH" sz="2400" dirty="0"/>
              <a:t>der Studie 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«Teilzeitarbeit </a:t>
            </a:r>
            <a:r>
              <a:rPr lang="de-CH" dirty="0"/>
              <a:t>und Jobsharing in der </a:t>
            </a:r>
            <a:r>
              <a:rPr lang="de-CH" dirty="0" smtClean="0"/>
              <a:t>Schweiz»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r>
              <a:rPr lang="de-CH" sz="2400" dirty="0" smtClean="0"/>
              <a:t>Studie </a:t>
            </a:r>
            <a:r>
              <a:rPr lang="de-CH" sz="2400" dirty="0" smtClean="0"/>
              <a:t>im Auftrag des Vereins PTO 	(Part Time </a:t>
            </a:r>
            <a:r>
              <a:rPr lang="de-CH" sz="2400" dirty="0" err="1" smtClean="0"/>
              <a:t>Optimisation</a:t>
            </a:r>
            <a:r>
              <a:rPr lang="de-CH" sz="2400" dirty="0" smtClean="0"/>
              <a:t>)</a:t>
            </a:r>
            <a:endParaRPr lang="de-CH" sz="240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4294967295"/>
          </p:nvPr>
        </p:nvSpPr>
        <p:spPr>
          <a:xfrm>
            <a:off x="1026220" y="5148783"/>
            <a:ext cx="8942180" cy="1374376"/>
          </a:xfrm>
        </p:spPr>
        <p:txBody>
          <a:bodyPr/>
          <a:lstStyle/>
          <a:p>
            <a:r>
              <a:rPr lang="de-CH" sz="2200" dirty="0" smtClean="0"/>
              <a:t>Prof. Dr. Nathalie Amstutz, Annette Jochem, </a:t>
            </a:r>
            <a:r>
              <a:rPr lang="de-CH" sz="2200" dirty="0" err="1" smtClean="0"/>
              <a:t>lic.rer.pol</a:t>
            </a:r>
            <a:r>
              <a:rPr lang="de-CH" sz="2200" dirty="0" smtClean="0"/>
              <a:t>, 	Hochschule </a:t>
            </a:r>
            <a:r>
              <a:rPr lang="de-CH" sz="2200" dirty="0" smtClean="0"/>
              <a:t>für Wirtschaft, </a:t>
            </a:r>
            <a:r>
              <a:rPr lang="de-CH" sz="2200" dirty="0" smtClean="0"/>
              <a:t>FHNW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de-CH" sz="2200" dirty="0" smtClean="0"/>
              <a:t>unter Mitwirkung von Alain </a:t>
            </a:r>
            <a:r>
              <a:rPr lang="de-CH" sz="2200" dirty="0" err="1" smtClean="0"/>
              <a:t>Guénette</a:t>
            </a:r>
            <a:r>
              <a:rPr lang="de-CH" sz="2200" dirty="0" smtClean="0"/>
              <a:t>, HEG </a:t>
            </a:r>
            <a:r>
              <a:rPr lang="de-CH" sz="2200" dirty="0" err="1" smtClean="0"/>
              <a:t>Arc</a:t>
            </a:r>
            <a:endParaRPr lang="de-CH" sz="2200" dirty="0" smtClean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solidFill>
            <a:srgbClr val="003479"/>
          </a:solidFill>
        </p:spPr>
        <p:txBody>
          <a:bodyPr/>
          <a:lstStyle/>
          <a:p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85030" y="972319"/>
            <a:ext cx="7899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de-CH" b="1" i="1" dirty="0" smtClean="0"/>
              <a:t>Schweizer Kolloquium zum Thema Jobsharing, PANEL E</a:t>
            </a:r>
          </a:p>
          <a:p>
            <a:pPr algn="ctr"/>
            <a:r>
              <a:rPr lang="de-CH" b="1" i="1" dirty="0" smtClean="0"/>
              <a:t>4. Mai 2015</a:t>
            </a:r>
          </a:p>
        </p:txBody>
      </p:sp>
    </p:spTree>
    <p:extLst>
      <p:ext uri="{BB962C8B-B14F-4D97-AF65-F5344CB8AC3E}">
        <p14:creationId xmlns:p14="http://schemas.microsoft.com/office/powerpoint/2010/main" val="15654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10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38188" y="972319"/>
            <a:ext cx="9213850" cy="529932"/>
          </a:xfrm>
        </p:spPr>
        <p:txBody>
          <a:bodyPr/>
          <a:lstStyle/>
          <a:p>
            <a:r>
              <a:rPr lang="de-CH" dirty="0" smtClean="0">
                <a:solidFill>
                  <a:srgbClr val="003479"/>
                </a:solidFill>
              </a:rPr>
              <a:t>Handlungsempfehlungen</a:t>
            </a:r>
            <a:endParaRPr lang="de-CH" dirty="0">
              <a:solidFill>
                <a:srgbClr val="003479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738188" y="1476375"/>
            <a:ext cx="9213850" cy="56166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de-CH" sz="1800" dirty="0" smtClean="0"/>
              <a:t>Aufklärung zu Begriff, Ziel und Umsetzung von Jobsharing bei Personalverantwortlichen und Mitarbeitenden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de-CH" sz="1800" dirty="0" smtClean="0"/>
              <a:t>Aufnahme von Jobsharing in die Personalpolitik und Sicherstellung von Umsetzungswissen bei direkten Vorgesetzten (insb. Herausforderung</a:t>
            </a:r>
            <a:br>
              <a:rPr lang="de-CH" sz="1800" dirty="0" smtClean="0"/>
            </a:br>
            <a:r>
              <a:rPr lang="de-CH" sz="1800" dirty="0" smtClean="0"/>
              <a:t>«Teilbarkeit von Stellen»)</a:t>
            </a:r>
          </a:p>
          <a:p>
            <a:pPr marL="457200" indent="-457200">
              <a:lnSpc>
                <a:spcPts val="38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de-CH" sz="1800" dirty="0" smtClean="0"/>
              <a:t>Systematischer Einsatz von Jobsharing zur</a:t>
            </a:r>
          </a:p>
          <a:p>
            <a:pPr marL="105568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CH" sz="1800" dirty="0" smtClean="0"/>
              <a:t>Förderung von qualifizierten Frauen in </a:t>
            </a:r>
            <a:r>
              <a:rPr lang="de-CH" sz="1800" dirty="0" smtClean="0"/>
              <a:t>Führungspositionen</a:t>
            </a:r>
          </a:p>
          <a:p>
            <a:pPr marL="1055688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CH" sz="1800" dirty="0" smtClean="0"/>
              <a:t>Förderung der Work-Life-Balance für Frauen und Männer</a:t>
            </a:r>
            <a:endParaRPr lang="de-CH" sz="1800" dirty="0" smtClean="0"/>
          </a:p>
          <a:p>
            <a:pPr marL="1055688" lvl="2" indent="-342900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de-CH" sz="1800" dirty="0" smtClean="0"/>
              <a:t>Unterstützung des Wissenstransfers in der Unternehmung </a:t>
            </a:r>
            <a:r>
              <a:rPr lang="de-CH" sz="1800" dirty="0" smtClean="0"/>
              <a:t>(Z.B.</a:t>
            </a:r>
            <a:r>
              <a:rPr lang="de-CH" sz="1800" dirty="0" smtClean="0"/>
              <a:t> </a:t>
            </a:r>
            <a:r>
              <a:rPr lang="de-CH" sz="1800" dirty="0" smtClean="0"/>
              <a:t>intergenerationelles </a:t>
            </a:r>
            <a:r>
              <a:rPr lang="de-CH" sz="1800" dirty="0" smtClean="0"/>
              <a:t>Jobsharing, Kombination Führungs- und Facharbeit)</a:t>
            </a:r>
            <a:endParaRPr lang="de-CH" sz="1800" dirty="0" smtClean="0"/>
          </a:p>
          <a:p>
            <a:pPr marL="1055688" lvl="2" indent="-342900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de-CH" sz="1800" dirty="0" smtClean="0"/>
              <a:t>Positionierung als attraktiver Arbeitgeber </a:t>
            </a:r>
            <a:r>
              <a:rPr lang="de-CH" sz="1800" dirty="0" smtClean="0"/>
              <a:t>für Frauen und Männer (</a:t>
            </a:r>
            <a:r>
              <a:rPr lang="de-CH" sz="1800" dirty="0" err="1" smtClean="0"/>
              <a:t>Employer</a:t>
            </a:r>
            <a:r>
              <a:rPr lang="de-CH" sz="1800" dirty="0" smtClean="0"/>
              <a:t> </a:t>
            </a:r>
            <a:r>
              <a:rPr lang="de-CH" sz="1800" dirty="0" smtClean="0"/>
              <a:t>Branding)</a:t>
            </a:r>
          </a:p>
          <a:p>
            <a:r>
              <a:rPr lang="de-CH" sz="1800" dirty="0" smtClean="0"/>
              <a:t>4.    Systematisches Erfassen von Daten zu Jobsharing in den Betrieben. </a:t>
            </a: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4846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11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Kontakt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Prof. Dr. Nathalie Amstutz</a:t>
            </a:r>
          </a:p>
          <a:p>
            <a:r>
              <a:rPr lang="de-CH" dirty="0" smtClean="0"/>
              <a:t>Fachhochschule Nordwestschweiz</a:t>
            </a:r>
          </a:p>
          <a:p>
            <a:r>
              <a:rPr lang="de-CH" dirty="0" smtClean="0"/>
              <a:t>Hochschule für Wirtschaft</a:t>
            </a:r>
          </a:p>
          <a:p>
            <a:r>
              <a:rPr lang="de-CH" dirty="0" smtClean="0"/>
              <a:t>Institut für Personalmanagement und Organisation (PMO)</a:t>
            </a:r>
          </a:p>
          <a:p>
            <a:r>
              <a:rPr lang="de-CH" dirty="0" err="1" smtClean="0"/>
              <a:t>Riggenbachstr</a:t>
            </a:r>
            <a:r>
              <a:rPr lang="de-CH" dirty="0" smtClean="0"/>
              <a:t>. 16</a:t>
            </a:r>
          </a:p>
          <a:p>
            <a:r>
              <a:rPr lang="de-CH" dirty="0" smtClean="0"/>
              <a:t>4600 Olten</a:t>
            </a:r>
          </a:p>
          <a:p>
            <a:r>
              <a:rPr lang="de-CH" dirty="0" smtClean="0"/>
              <a:t>Tel. +41 62 957 22 04</a:t>
            </a:r>
          </a:p>
          <a:p>
            <a:r>
              <a:rPr lang="de-CH" dirty="0" smtClean="0"/>
              <a:t>E-Mail: </a:t>
            </a:r>
            <a:r>
              <a:rPr lang="de-CH" dirty="0" smtClean="0">
                <a:hlinkClick r:id="rId2"/>
              </a:rPr>
              <a:t>Nathalie.amstutz@fhnw.ch</a:t>
            </a:r>
            <a:endParaRPr lang="de-CH" dirty="0" smtClean="0"/>
          </a:p>
          <a:p>
            <a:r>
              <a:rPr lang="de-CH" dirty="0"/>
              <a:t>Link zur Studie: http://www.fhnw.ch/wirtschaft/pmo/ueber-das-pmo/top-of-pmo-publikationen</a:t>
            </a:r>
          </a:p>
        </p:txBody>
      </p:sp>
    </p:spTree>
    <p:extLst>
      <p:ext uri="{BB962C8B-B14F-4D97-AF65-F5344CB8AC3E}">
        <p14:creationId xmlns:p14="http://schemas.microsoft.com/office/powerpoint/2010/main" val="26610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2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38188" y="1188343"/>
            <a:ext cx="9213850" cy="3619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CH" dirty="0" smtClean="0">
                <a:solidFill>
                  <a:schemeClr val="accent6"/>
                </a:solidFill>
              </a:rPr>
              <a:t>Ziel der Befragung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666180" y="2988543"/>
            <a:ext cx="9213850" cy="41764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Befragungsdesign und Rücklauf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Überblick über Jobsharing in der Schweiz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Definitionenvielfalt</a:t>
            </a:r>
            <a:r>
              <a:rPr lang="de-CH" dirty="0" smtClean="0"/>
              <a:t> und Datenlage in den Arbeitsstätten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Gründe für die Einführung von Jobsharing auf den oberen Hierarchiestufen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Positive und negative Erfahrungen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Gründe für die Nicht-Einführung von Jobsharing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Frauen, Männer und Jobsharing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Handlungsempfehlungen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7" name="Titel 4"/>
          <p:cNvSpPr txBox="1">
            <a:spLocks/>
          </p:cNvSpPr>
          <p:nvPr/>
        </p:nvSpPr>
        <p:spPr bwMode="auto">
          <a:xfrm>
            <a:off x="722706" y="2530086"/>
            <a:ext cx="9213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 i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2pPr>
            <a:lvl3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3pPr>
            <a:lvl4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4pPr>
            <a:lvl5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5pPr>
            <a:lvl6pPr marL="4572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6pPr>
            <a:lvl7pPr marL="9144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7pPr>
            <a:lvl8pPr marL="13716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8pPr>
            <a:lvl9pPr marL="18288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CH" kern="0" dirty="0" smtClean="0"/>
              <a:t>Inhalt der Präsentation</a:t>
            </a:r>
            <a:endParaRPr lang="de-CH" kern="0" dirty="0"/>
          </a:p>
        </p:txBody>
      </p:sp>
      <p:sp>
        <p:nvSpPr>
          <p:cNvPr id="8" name="Titel 4"/>
          <p:cNvSpPr txBox="1">
            <a:spLocks/>
          </p:cNvSpPr>
          <p:nvPr/>
        </p:nvSpPr>
        <p:spPr bwMode="auto">
          <a:xfrm>
            <a:off x="722706" y="1692399"/>
            <a:ext cx="9213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 i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2pPr>
            <a:lvl3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3pPr>
            <a:lvl4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4pPr>
            <a:lvl5pPr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5pPr>
            <a:lvl6pPr marL="4572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6pPr>
            <a:lvl7pPr marL="9144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7pPr>
            <a:lvl8pPr marL="13716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8pPr>
            <a:lvl9pPr marL="18288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de-CH" b="0" kern="0" dirty="0" err="1" smtClean="0"/>
              <a:t>Explorative</a:t>
            </a:r>
            <a:r>
              <a:rPr lang="de-CH" b="0" kern="0" dirty="0" smtClean="0"/>
              <a:t> Studie zur aktuellen Situation und zu bisherigen Erfahrungen der Arbeitsstätten mit Jobsharing in der Schweiz. </a:t>
            </a:r>
          </a:p>
        </p:txBody>
      </p:sp>
    </p:spTree>
    <p:extLst>
      <p:ext uri="{BB962C8B-B14F-4D97-AF65-F5344CB8AC3E}">
        <p14:creationId xmlns:p14="http://schemas.microsoft.com/office/powerpoint/2010/main" val="23247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3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accent6"/>
                </a:solidFill>
              </a:rPr>
              <a:t>Befragungsdesign und Rücklauf</a:t>
            </a:r>
            <a:endParaRPr lang="de-CH" dirty="0">
              <a:solidFill>
                <a:schemeClr val="accent6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738188" y="2340471"/>
            <a:ext cx="3312368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Befragung von über 2’600 Arbeitsstätten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Arbeitsstätten mit mehr als 50 Beschäftigten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Ganze Schweiz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Rücklauf: 14,5 %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656" y="2412479"/>
            <a:ext cx="5040560" cy="27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6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41362" y="1260351"/>
            <a:ext cx="9213850" cy="361950"/>
          </a:xfrm>
        </p:spPr>
        <p:txBody>
          <a:bodyPr/>
          <a:lstStyle/>
          <a:p>
            <a:r>
              <a:rPr lang="de-CH" dirty="0" smtClean="0">
                <a:solidFill>
                  <a:schemeClr val="accent6"/>
                </a:solidFill>
              </a:rPr>
              <a:t>Überblick über Jobsharing in der Schweiz</a:t>
            </a:r>
            <a:endParaRPr lang="de-CH" dirty="0">
              <a:solidFill>
                <a:schemeClr val="accent6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757613" y="1980431"/>
            <a:ext cx="4464496" cy="86345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27 % der Arbeitsstätten in der Schweiz verfügen über Jobsharing, davon ¼ auf Kaderstufe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de-CH" dirty="0" smtClean="0"/>
              <a:t>Jobsharing kommt am häufigsten in </a:t>
            </a:r>
            <a:r>
              <a:rPr lang="de-CH" dirty="0" err="1" smtClean="0"/>
              <a:t>öffentl</a:t>
            </a:r>
            <a:r>
              <a:rPr lang="de-CH" dirty="0" smtClean="0"/>
              <a:t>. Verwaltung (55%) und im Finanzsektor (50%) vor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de-CH" dirty="0" smtClean="0"/>
              <a:t>97 % der Betriebe verfügen über Teilzeit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de-CH" dirty="0" smtClean="0"/>
              <a:t>46 % der Betriebe haben Telearbeit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9" name="Textplatzhalter 5"/>
          <p:cNvSpPr txBox="1">
            <a:spLocks/>
          </p:cNvSpPr>
          <p:nvPr/>
        </p:nvSpPr>
        <p:spPr bwMode="auto">
          <a:xfrm>
            <a:off x="5634732" y="1980431"/>
            <a:ext cx="44644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042988" rtl="0" eaLnBrk="1" fontAlgn="base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2425" indent="-171450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712788" indent="-169863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073150" indent="-180975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431925" indent="-179388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1889125" indent="-179388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346325" indent="-179388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2803525" indent="-179388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260725" indent="-179388" algn="l" defTabSz="1042988" rtl="0" eaLnBrk="1" fontAlgn="base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kern="0" dirty="0" smtClean="0"/>
              <a:t>Jobsharing wird v.a. in den letzten 5 Jahren vermehrt praktiziert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kern="0" dirty="0" smtClean="0"/>
              <a:t>Gleiche Verteilung nach Sprachregionen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kern="0" dirty="0" smtClean="0"/>
              <a:t>Hohes Interesse von Arbeitgeberseite an Befragung in noch Jobsharing-«fernen» Branchen</a:t>
            </a:r>
            <a:endParaRPr lang="de-CH" kern="0" dirty="0"/>
          </a:p>
        </p:txBody>
      </p:sp>
      <p:sp>
        <p:nvSpPr>
          <p:cNvPr id="15" name="Textfeld 14"/>
          <p:cNvSpPr txBox="1"/>
          <p:nvPr/>
        </p:nvSpPr>
        <p:spPr>
          <a:xfrm>
            <a:off x="3546500" y="5931579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Grosses quantitatives </a:t>
            </a:r>
          </a:p>
          <a:p>
            <a:pPr algn="ctr"/>
            <a:r>
              <a:rPr lang="de-CH" dirty="0" smtClean="0"/>
              <a:t>Jobsharing-Potenzial</a:t>
            </a:r>
            <a:endParaRPr lang="de-CH" dirty="0"/>
          </a:p>
        </p:txBody>
      </p:sp>
      <p:sp>
        <p:nvSpPr>
          <p:cNvPr id="16" name="Rechteck 15"/>
          <p:cNvSpPr/>
          <p:nvPr/>
        </p:nvSpPr>
        <p:spPr bwMode="auto">
          <a:xfrm>
            <a:off x="666180" y="1908423"/>
            <a:ext cx="4572508" cy="3528392"/>
          </a:xfrm>
          <a:prstGeom prst="rect">
            <a:avLst/>
          </a:prstGeom>
          <a:noFill/>
          <a:ln w="41275" cap="flat" cmpd="sng" algn="ctr">
            <a:solidFill>
              <a:srgbClr val="00347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5490716" y="1908423"/>
            <a:ext cx="4680520" cy="3528392"/>
          </a:xfrm>
          <a:prstGeom prst="rect">
            <a:avLst/>
          </a:prstGeom>
          <a:noFill/>
          <a:ln w="41275" cap="flat" cmpd="sng" algn="ctr">
            <a:solidFill>
              <a:srgbClr val="00347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ussdiagramm: Vorbereitung 18"/>
          <p:cNvSpPr/>
          <p:nvPr/>
        </p:nvSpPr>
        <p:spPr bwMode="auto">
          <a:xfrm>
            <a:off x="3546500" y="5580831"/>
            <a:ext cx="3384376" cy="1440160"/>
          </a:xfrm>
          <a:prstGeom prst="flowChartPreparation">
            <a:avLst/>
          </a:prstGeom>
          <a:solidFill>
            <a:srgbClr val="BCE1FA"/>
          </a:solidFill>
          <a:ln w="41275" cap="flat" cmpd="sng" algn="ctr">
            <a:solidFill>
              <a:srgbClr val="00347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2826420" y="5436815"/>
            <a:ext cx="1440160" cy="14401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3479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>
            <a:stCxn id="17" idx="2"/>
          </p:cNvCxnSpPr>
          <p:nvPr/>
        </p:nvCxnSpPr>
        <p:spPr bwMode="auto">
          <a:xfrm flipH="1">
            <a:off x="6210796" y="5436815"/>
            <a:ext cx="1620180" cy="14401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3479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3762524" y="5925477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Grosses quantitatives Jobsharing-Potenzial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5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rgbClr val="003479"/>
                </a:solidFill>
              </a:rPr>
              <a:t>Definitionenvielfalt</a:t>
            </a:r>
            <a:r>
              <a:rPr lang="de-CH" dirty="0" smtClean="0">
                <a:solidFill>
                  <a:srgbClr val="003479"/>
                </a:solidFill>
              </a:rPr>
              <a:t> und Datenlage in den Arbeitsstätten</a:t>
            </a:r>
            <a:endParaRPr lang="de-CH" dirty="0">
              <a:solidFill>
                <a:srgbClr val="003479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738188" y="2197100"/>
            <a:ext cx="9289032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In den Betrieben herrscht ein unterschiedliches Verständnis des Begriffs «Jobsharing»</a:t>
            </a:r>
            <a:r>
              <a:rPr lang="de-CH" dirty="0"/>
              <a:t> </a:t>
            </a:r>
            <a:r>
              <a:rPr lang="de-CH" dirty="0" smtClean="0"/>
              <a:t>(auch rein zeitliche Arbeitsteilung ohne gemeinsame Verantwortlichkeit wird als Jobsharing verstanden)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Keine systematische Erfassung von Jobsharing auf Seiten der Betriebe/ Human Resources / Unterschiedlicher Stand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Kein systematisches Feedback der direkten Vorgesetzten an </a:t>
            </a:r>
            <a:r>
              <a:rPr lang="de-CH" dirty="0" smtClean="0"/>
              <a:t>Personalverantwortliche / Unterschiedlicher Stand</a:t>
            </a:r>
            <a:endParaRPr lang="de-CH" dirty="0"/>
          </a:p>
          <a:p>
            <a:pPr lvl="2" indent="0">
              <a:spcBef>
                <a:spcPts val="0"/>
              </a:spcBef>
              <a:buNone/>
            </a:pPr>
            <a:endParaRPr lang="de-CH" dirty="0" smtClean="0"/>
          </a:p>
          <a:p>
            <a:pPr lvl="2" indent="0">
              <a:spcBef>
                <a:spcPts val="0"/>
              </a:spcBef>
              <a:buNone/>
            </a:pPr>
            <a:r>
              <a:rPr lang="de-CH" dirty="0" smtClean="0"/>
              <a:t>Bedarf nach Information und systematischen Daten bei allen </a:t>
            </a:r>
            <a:r>
              <a:rPr lang="de-CH" dirty="0" err="1" smtClean="0"/>
              <a:t>AkteurInnen</a:t>
            </a:r>
            <a:endParaRPr lang="de-CH" dirty="0"/>
          </a:p>
          <a:p>
            <a:pPr lvl="2" indent="0">
              <a:spcBef>
                <a:spcPts val="0"/>
              </a:spcBef>
              <a:buNone/>
            </a:pPr>
            <a:r>
              <a:rPr lang="de-CH" dirty="0"/>
              <a:t>Erschwerend für Angaben zu Jobsharing  (Anzahl Paare, Erfahrungen</a:t>
            </a:r>
            <a:r>
              <a:rPr lang="de-CH" dirty="0" smtClean="0"/>
              <a:t>),</a:t>
            </a:r>
            <a:endParaRPr lang="de-CH" dirty="0"/>
          </a:p>
          <a:p>
            <a:pPr lvl="2" indent="0">
              <a:spcBef>
                <a:spcPts val="0"/>
              </a:spcBef>
              <a:buNone/>
            </a:pPr>
            <a:r>
              <a:rPr lang="de-CH" dirty="0" smtClean="0"/>
              <a:t>Bias ist bei Interpretation der Ergebnisse zu berücksichtigen</a:t>
            </a:r>
          </a:p>
        </p:txBody>
      </p:sp>
      <p:sp>
        <p:nvSpPr>
          <p:cNvPr id="9" name="Pfeil nach rechts 8"/>
          <p:cNvSpPr/>
          <p:nvPr/>
        </p:nvSpPr>
        <p:spPr bwMode="auto">
          <a:xfrm>
            <a:off x="781993" y="5685886"/>
            <a:ext cx="43204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3" y="5318026"/>
            <a:ext cx="450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8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6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3479"/>
                </a:solidFill>
              </a:rPr>
              <a:t>Gründe für die Einführung von Jobsharing </a:t>
            </a:r>
            <a:r>
              <a:rPr lang="de-CH" i="1" dirty="0" smtClean="0">
                <a:solidFill>
                  <a:srgbClr val="003479"/>
                </a:solidFill>
              </a:rPr>
              <a:t>auf den oberen Hierarchiestufen</a:t>
            </a:r>
            <a:endParaRPr lang="de-CH" i="1" dirty="0">
              <a:solidFill>
                <a:srgbClr val="003479"/>
              </a:solidFill>
            </a:endParaRP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672248363"/>
              </p:ext>
            </p:extLst>
          </p:nvPr>
        </p:nvGraphicFramePr>
        <p:xfrm>
          <a:off x="1530276" y="1980431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33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7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38188" y="1220242"/>
            <a:ext cx="8858572" cy="361950"/>
          </a:xfrm>
        </p:spPr>
        <p:txBody>
          <a:bodyPr/>
          <a:lstStyle/>
          <a:p>
            <a:r>
              <a:rPr lang="de-CH" dirty="0" smtClean="0">
                <a:solidFill>
                  <a:srgbClr val="003479"/>
                </a:solidFill>
              </a:rPr>
              <a:t>Positive und negative Erfahrungen: Häufigste Nennungen </a:t>
            </a:r>
            <a:endParaRPr lang="de-CH" dirty="0">
              <a:solidFill>
                <a:srgbClr val="003479"/>
              </a:solidFill>
            </a:endParaRP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201201849"/>
              </p:ext>
            </p:extLst>
          </p:nvPr>
        </p:nvGraphicFramePr>
        <p:xfrm>
          <a:off x="1890316" y="1836415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06140" y="5076775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800" dirty="0" smtClean="0">
                <a:solidFill>
                  <a:srgbClr val="003479"/>
                </a:solidFill>
              </a:rPr>
              <a:t>+ Risiko, dass  hochqualifizierte Führungskräfte mit Teilzeitbedürfnis zu anderen AG abwandern (</a:t>
            </a:r>
            <a:r>
              <a:rPr lang="de-CH" sz="1800" dirty="0" err="1" smtClean="0">
                <a:solidFill>
                  <a:srgbClr val="003479"/>
                </a:solidFill>
              </a:rPr>
              <a:t>Employer</a:t>
            </a:r>
            <a:r>
              <a:rPr lang="de-CH" sz="1800" dirty="0" smtClean="0">
                <a:solidFill>
                  <a:srgbClr val="003479"/>
                </a:solidFill>
              </a:rPr>
              <a:t> Branding)</a:t>
            </a:r>
            <a:endParaRPr lang="de-CH" sz="1800" dirty="0">
              <a:solidFill>
                <a:srgbClr val="003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8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38188" y="1404367"/>
            <a:ext cx="9213850" cy="361950"/>
          </a:xfrm>
        </p:spPr>
        <p:txBody>
          <a:bodyPr/>
          <a:lstStyle/>
          <a:p>
            <a:r>
              <a:rPr lang="de-CH" dirty="0" smtClean="0">
                <a:solidFill>
                  <a:srgbClr val="003479"/>
                </a:solidFill>
              </a:rPr>
              <a:t>Gründe </a:t>
            </a:r>
            <a:r>
              <a:rPr lang="de-CH" i="1" dirty="0" smtClean="0">
                <a:solidFill>
                  <a:srgbClr val="003479"/>
                </a:solidFill>
              </a:rPr>
              <a:t>für Nicht-Einführung </a:t>
            </a:r>
            <a:r>
              <a:rPr lang="de-CH" dirty="0" smtClean="0">
                <a:solidFill>
                  <a:srgbClr val="003479"/>
                </a:solidFill>
              </a:rPr>
              <a:t>von Jobsharing</a:t>
            </a:r>
            <a:endParaRPr lang="de-CH" dirty="0">
              <a:solidFill>
                <a:srgbClr val="003479"/>
              </a:solidFill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041898580"/>
              </p:ext>
            </p:extLst>
          </p:nvPr>
        </p:nvGraphicFramePr>
        <p:xfrm>
          <a:off x="1458268" y="1620391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13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38188" y="7237015"/>
            <a:ext cx="7485063" cy="179388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PMO – Institut für Personalmanagement und Organisation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9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3479"/>
                </a:solidFill>
              </a:rPr>
              <a:t>Frauen, Männer und Jobsharing</a:t>
            </a:r>
            <a:endParaRPr lang="de-CH" dirty="0">
              <a:solidFill>
                <a:srgbClr val="003479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5346700" y="1692399"/>
            <a:ext cx="4605338" cy="496875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JS kommt Wunsch vieler Frauen entgegen, Erwerbs- und </a:t>
            </a:r>
            <a:r>
              <a:rPr lang="de-CH" dirty="0" smtClean="0"/>
              <a:t>Betreuungsarbeit oder anderweitige Engagements und Interessen</a:t>
            </a:r>
            <a:r>
              <a:rPr lang="de-CH" dirty="0" smtClean="0"/>
              <a:t> </a:t>
            </a:r>
            <a:r>
              <a:rPr lang="de-CH" dirty="0" smtClean="0"/>
              <a:t>zu vereinbaren</a:t>
            </a:r>
          </a:p>
          <a:p>
            <a:r>
              <a:rPr lang="de-CH" u="sng" dirty="0" smtClean="0"/>
              <a:t>Potenzial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Kompetenzanforderungen an Jobsharing-Stellen gehören zu Schlüsselqualifikationen für Führungsaufgaben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JS kommt vermehrt wachsendem Teilzeit-Bedürfnis von hochqualifizierten Männern entgegen</a:t>
            </a:r>
          </a:p>
          <a:p>
            <a:endParaRPr lang="de-CH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250362"/>
              </p:ext>
            </p:extLst>
          </p:nvPr>
        </p:nvGraphicFramePr>
        <p:xfrm>
          <a:off x="234132" y="2772519"/>
          <a:ext cx="49320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68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W-PP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HSW-PP</Template>
  <TotalTime>0</TotalTime>
  <Words>612</Words>
  <Application>Microsoft Office PowerPoint</Application>
  <PresentationFormat>Benutzerdefiniert</PresentationFormat>
  <Paragraphs>112</Paragraphs>
  <Slides>11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Wingdings</vt:lpstr>
      <vt:lpstr>HSW-PP</vt:lpstr>
      <vt:lpstr> Ergebnisse der Studie  «Teilzeitarbeit und Jobsharing in der Schweiz»  Studie im Auftrag des Vereins PTO  (Part Time Optimisation)</vt:lpstr>
      <vt:lpstr>Ziel der Befragung  </vt:lpstr>
      <vt:lpstr>Befragungsdesign und Rücklauf</vt:lpstr>
      <vt:lpstr>Überblick über Jobsharing in der Schweiz</vt:lpstr>
      <vt:lpstr>Definitionenvielfalt und Datenlage in den Arbeitsstätten</vt:lpstr>
      <vt:lpstr>Gründe für die Einführung von Jobsharing auf den oberen Hierarchiestufen</vt:lpstr>
      <vt:lpstr>Positive und negative Erfahrungen: Häufigste Nennungen </vt:lpstr>
      <vt:lpstr>Gründe für Nicht-Einführung von Jobsharing</vt:lpstr>
      <vt:lpstr>Frauen, Männer und Jobsharing</vt:lpstr>
      <vt:lpstr>Handlungsempfehlungen</vt:lpstr>
      <vt:lpstr>Kontakt</vt:lpstr>
    </vt:vector>
  </TitlesOfParts>
  <Company>Fachhochschule Nordwestschweiz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Pöllinger Richard</dc:creator>
  <cp:lastModifiedBy>Amstutz Nathalie</cp:lastModifiedBy>
  <cp:revision>89</cp:revision>
  <cp:lastPrinted>2014-02-26T16:02:56Z</cp:lastPrinted>
  <dcterms:created xsi:type="dcterms:W3CDTF">2013-08-30T07:00:19Z</dcterms:created>
  <dcterms:modified xsi:type="dcterms:W3CDTF">2015-04-26T13:48:02Z</dcterms:modified>
</cp:coreProperties>
</file>