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7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9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0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1"/>
    <p:sldMasterId id="2147483774" r:id="rId2"/>
    <p:sldMasterId id="2147483790" r:id="rId3"/>
    <p:sldMasterId id="2147483806" r:id="rId4"/>
    <p:sldMasterId id="2147483822" r:id="rId5"/>
    <p:sldMasterId id="2147483838" r:id="rId6"/>
    <p:sldMasterId id="2147483854" r:id="rId7"/>
    <p:sldMasterId id="2147483870" r:id="rId8"/>
    <p:sldMasterId id="2147483885" r:id="rId9"/>
    <p:sldMasterId id="2147483900" r:id="rId10"/>
    <p:sldMasterId id="2147483918" r:id="rId11"/>
  </p:sldMasterIdLst>
  <p:notesMasterIdLst>
    <p:notesMasterId r:id="rId18"/>
  </p:notesMasterIdLst>
  <p:handoutMasterIdLst>
    <p:handoutMasterId r:id="rId19"/>
  </p:handoutMasterIdLst>
  <p:sldIdLst>
    <p:sldId id="616" r:id="rId12"/>
    <p:sldId id="670" r:id="rId13"/>
    <p:sldId id="676" r:id="rId14"/>
    <p:sldId id="669" r:id="rId15"/>
    <p:sldId id="677" r:id="rId16"/>
    <p:sldId id="678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rjam Bamberger" initials="C137960" lastIdx="8" clrIdx="0"/>
  <p:cmAuthor id="1" name="Yvonne Seitz-Strittmatter" initials="C406260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B230"/>
    <a:srgbClr val="CEEAB0"/>
    <a:srgbClr val="69A12B"/>
    <a:srgbClr val="9AD35B"/>
    <a:srgbClr val="B6DF89"/>
    <a:srgbClr val="000000"/>
    <a:srgbClr val="004893"/>
    <a:srgbClr val="004563"/>
    <a:srgbClr val="99C5C8"/>
    <a:srgbClr val="C3C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2" autoAdjust="0"/>
    <p:restoredTop sz="82593" autoAdjust="0"/>
  </p:normalViewPr>
  <p:slideViewPr>
    <p:cSldViewPr snapToGrid="0" showGuides="1">
      <p:cViewPr>
        <p:scale>
          <a:sx n="70" d="100"/>
          <a:sy n="70" d="100"/>
        </p:scale>
        <p:origin x="-414" y="-390"/>
      </p:cViewPr>
      <p:guideLst>
        <p:guide orient="horz" pos="2158"/>
        <p:guide orient="horz" pos="4226"/>
        <p:guide orient="horz" pos="386"/>
        <p:guide orient="horz" pos="989"/>
        <p:guide orient="horz" pos="4082"/>
        <p:guide orient="horz" pos="4246"/>
        <p:guide orient="horz" pos="2326"/>
        <p:guide orient="horz" pos="3805"/>
        <p:guide orient="horz" pos="3648"/>
        <p:guide orient="horz" pos="629"/>
        <p:guide orient="horz" pos="4119"/>
        <p:guide orient="horz" pos="4177"/>
        <p:guide orient="horz" pos="1301"/>
        <p:guide orient="horz" pos="2800"/>
        <p:guide pos="2880"/>
        <p:guide pos="5602"/>
        <p:guide pos="228"/>
        <p:guide pos="5544"/>
        <p:guide pos="464"/>
        <p:guide pos="155"/>
        <p:guide pos="3001"/>
        <p:guide pos="5297"/>
        <p:guide pos="378"/>
        <p:guide pos="27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-382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Century Gothic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97110-58D1-4B08-BE59-907D76DEA1EA}" type="datetimeFigureOut">
              <a:rPr lang="fr-FR" smtClean="0">
                <a:latin typeface="Century Gothic" pitchFamily="34" charset="0"/>
              </a:rPr>
              <a:pPr/>
              <a:t>28/04/2015</a:t>
            </a:fld>
            <a:endParaRPr lang="fr-FR" dirty="0">
              <a:latin typeface="Century Gothic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Century Gothic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20653-8663-42A7-A389-D0316F5AB622}" type="slidenum">
              <a:rPr lang="fr-FR" smtClean="0">
                <a:latin typeface="Century Gothic" pitchFamily="34" charset="0"/>
              </a:rPr>
              <a:pPr/>
              <a:t>‹Nr.›</a:t>
            </a:fld>
            <a:endParaRPr lang="fr-FR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5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FDCDEFE6-5B54-4838-86E6-97123BEF1300}" type="datetimeFigureOut">
              <a:rPr lang="fr-FR" smtClean="0"/>
              <a:pPr/>
              <a:t>28/04/2015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903BB967-652B-44E3-AC85-B50B589029DD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9072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To change the logo in the </a:t>
            </a:r>
            <a:r>
              <a:rPr lang="en-US" sz="1000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footer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, go to the </a:t>
            </a:r>
            <a:r>
              <a:rPr lang="en-US" sz="1000" b="1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VIEW menu &gt; Master &gt; Slide Master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, and replace the existing logo by your entity's logo.</a:t>
            </a:r>
          </a:p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To edit the confidentiality level, go to the </a:t>
            </a:r>
            <a:r>
              <a:rPr lang="en-US" sz="1000" b="1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INSERT</a:t>
            </a:r>
            <a:r>
              <a:rPr lang="en-US" sz="1000" b="1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US" sz="1000" b="1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menu</a:t>
            </a:r>
            <a:r>
              <a:rPr lang="en-US" sz="1000" b="1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&gt; Header and footer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, and fill in the desired level.</a:t>
            </a:r>
            <a:endParaRPr lang="en-US" sz="1000" kern="1200" dirty="0">
              <a:solidFill>
                <a:schemeClr val="tx1"/>
              </a:solidFill>
              <a:effectLst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de-CH" sz="1400" b="1" dirty="0" smtClean="0"/>
              <a:t>Kids-Ferienwoche</a:t>
            </a:r>
          </a:p>
          <a:p>
            <a:pPr>
              <a:defRPr/>
            </a:pPr>
            <a:r>
              <a:rPr lang="de-CH" sz="1400" dirty="0" smtClean="0"/>
              <a:t>56 Kinder haben die Zirkuswoche besucht</a:t>
            </a:r>
          </a:p>
          <a:p>
            <a:pPr>
              <a:defRPr/>
            </a:pPr>
            <a:r>
              <a:rPr lang="de-CH" sz="1400" dirty="0" smtClean="0"/>
              <a:t>Einige davon sind heute auch bei uns! U.a. auch </a:t>
            </a:r>
            <a:r>
              <a:rPr lang="de-CH" sz="1400" dirty="0" err="1" smtClean="0"/>
              <a:t>Jinane</a:t>
            </a:r>
            <a:endParaRPr lang="de-CH" sz="1400" dirty="0" smtClean="0"/>
          </a:p>
          <a:p>
            <a:pPr>
              <a:defRPr/>
            </a:pPr>
            <a:r>
              <a:rPr lang="de-CH" sz="1400" dirty="0" smtClean="0"/>
              <a:t>1 Woche geübt – Galavorstellung mit 250 Personen:</a:t>
            </a:r>
          </a:p>
          <a:p>
            <a:pPr>
              <a:buFont typeface="Wingdings" pitchFamily="2" charset="2"/>
              <a:buNone/>
              <a:defRPr/>
            </a:pPr>
            <a:r>
              <a:rPr lang="de-CH" sz="1400" dirty="0" smtClean="0"/>
              <a:t>J: </a:t>
            </a:r>
            <a:r>
              <a:rPr lang="de-CH" sz="1400" dirty="0" smtClean="0">
                <a:solidFill>
                  <a:srgbClr val="FF0000"/>
                </a:solidFill>
              </a:rPr>
              <a:t>Was ist dir dabei in Erinnerung geblieben?</a:t>
            </a:r>
          </a:p>
          <a:p>
            <a:pPr>
              <a:buFont typeface="Wingdings" pitchFamily="2" charset="2"/>
              <a:buNone/>
              <a:defRPr/>
            </a:pPr>
            <a:endParaRPr lang="de-CH" sz="14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de-CH" sz="1400" b="1" dirty="0" smtClean="0"/>
              <a:t>Auszeichnung Prix Balance: </a:t>
            </a:r>
          </a:p>
          <a:p>
            <a:pPr>
              <a:buFont typeface="Wingdings" pitchFamily="2" charset="2"/>
              <a:buNone/>
              <a:defRPr/>
            </a:pPr>
            <a:r>
              <a:rPr lang="de-CH" sz="1400" dirty="0" smtClean="0"/>
              <a:t>Ausgezeichnet wurden vom </a:t>
            </a:r>
            <a:r>
              <a:rPr lang="de-CH" sz="1400" dirty="0" err="1" smtClean="0"/>
              <a:t>Kt</a:t>
            </a:r>
            <a:r>
              <a:rPr lang="de-CH" sz="1400" dirty="0" smtClean="0"/>
              <a:t> Zürich die familienfreundlichsten Unternehmen – 50 Unternehmen haben sich beworben: wir haben in der Kategorie " </a:t>
            </a:r>
          </a:p>
          <a:p>
            <a:pPr>
              <a:buFont typeface="Wingdings" pitchFamily="2" charset="2"/>
              <a:buNone/>
              <a:defRPr/>
            </a:pPr>
            <a:endParaRPr lang="de-CH" sz="1400" dirty="0" smtClean="0"/>
          </a:p>
          <a:p>
            <a:pPr>
              <a:buFont typeface="Wingdings" pitchFamily="2" charset="2"/>
              <a:buNone/>
              <a:defRPr/>
            </a:pPr>
            <a:r>
              <a:rPr lang="de-CH" sz="1400" b="1" dirty="0" err="1" smtClean="0"/>
              <a:t>Kidskoffer</a:t>
            </a:r>
            <a:r>
              <a:rPr lang="de-CH" sz="1400" b="1" dirty="0" smtClean="0"/>
              <a:t>: </a:t>
            </a:r>
            <a:r>
              <a:rPr lang="de-CH" sz="1400" dirty="0" smtClean="0"/>
              <a:t>damit auch die Jüngsten mal mit zur Arbeit kommen können, und es ihnen nicht langweilig ist, NW, SC und W</a:t>
            </a:r>
          </a:p>
          <a:p>
            <a:pPr>
              <a:buFont typeface="Wingdings" pitchFamily="2" charset="2"/>
              <a:buNone/>
              <a:defRPr/>
            </a:pPr>
            <a:endParaRPr lang="de-CH" sz="1400" dirty="0" smtClean="0"/>
          </a:p>
          <a:p>
            <a:pPr>
              <a:buFont typeface="Wingdings" pitchFamily="2" charset="2"/>
              <a:buNone/>
              <a:defRPr/>
            </a:pPr>
            <a:r>
              <a:rPr lang="de-CH" sz="1400" b="1" dirty="0" smtClean="0"/>
              <a:t>Positionierung: </a:t>
            </a:r>
          </a:p>
          <a:p>
            <a:pPr>
              <a:buFont typeface="Wingdings" pitchFamily="2" charset="2"/>
              <a:buNone/>
              <a:defRPr/>
            </a:pPr>
            <a:r>
              <a:rPr lang="de-CH" sz="1400" dirty="0" smtClean="0"/>
              <a:t>rund 25 Medienartikel und 10mal an Veranstaltungen als Referenten eingeladen</a:t>
            </a:r>
          </a:p>
          <a:p>
            <a:pPr>
              <a:buFont typeface="Wingdings" pitchFamily="2" charset="2"/>
              <a:buNone/>
              <a:defRPr/>
            </a:pPr>
            <a:endParaRPr lang="de-CH" sz="1400" dirty="0" smtClean="0"/>
          </a:p>
          <a:p>
            <a:pPr>
              <a:buFont typeface="Wingdings" pitchFamily="2" charset="2"/>
              <a:buNone/>
              <a:defRPr/>
            </a:pPr>
            <a:r>
              <a:rPr lang="de-CH" sz="1400" dirty="0" smtClean="0"/>
              <a:t>Nicht nur in der Vergangenheit gab es Grund zum Feiern, auch heute ist dies so . </a:t>
            </a:r>
            <a:r>
              <a:rPr lang="de-CH" sz="1400" dirty="0" smtClean="0">
                <a:solidFill>
                  <a:srgbClr val="FF0000"/>
                </a:solidFill>
              </a:rPr>
              <a:t>Genau, weil heute haben 3 Kinder, die heute da sind – Geburtstag.</a:t>
            </a:r>
          </a:p>
          <a:p>
            <a:pPr>
              <a:defRPr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DD28FB-B0E3-442E-AEE0-22F782C02816}" type="slidenum">
              <a:rPr lang="de-CH" smtClean="0"/>
              <a:pPr>
                <a:defRPr/>
              </a:pPr>
              <a:t>5</a:t>
            </a:fld>
            <a:endParaRPr lang="de-C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endParaRPr lang="fr-FR" dirty="0"/>
          </a:p>
        </p:txBody>
      </p:sp>
      <p:pic>
        <p:nvPicPr>
          <p:cNvPr id="2" name="Image 1" descr="AXA_logo_UK_Q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6337300"/>
            <a:ext cx="1980000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9913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‹Nr.›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Flexwork@AXA_Yvonne Seitz, AXA Winterthur_Mai 2015</a:t>
            </a:r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252362482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fr-FR" smtClean="0"/>
              <a:t>Cliquez sur l'icône pour ajouter un tableau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826118589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68186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96869049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84283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27166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0542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85104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" name="Image 1" descr="AXA_logo_UK_Q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6337300"/>
            <a:ext cx="1980000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80271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6217541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7878303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‹Nr.›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/>
              <a:t>Flexwork@AXA_Yvonne Seitz, AXA Winterthur_Mai 2015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0370457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5432612" y="6449077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05714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70923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32684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92830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fr-FR" smtClean="0"/>
              <a:t>Cliquez sur l'icône pour ajouter un tableau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848586060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84406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332578133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54338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57869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0422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‹Nr.›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smtClean="0"/>
              <a:t>Flexwork@AXA_Yvonne Seitz, AXA Winterthur_Mai 2015</a:t>
            </a:r>
            <a:endParaRPr lang="fr-FR" dirty="0"/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088065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35318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" name="Image 1" descr="AXA_logo_UK_Q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6337300"/>
            <a:ext cx="1980000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9647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8266074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05031673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5432612" y="6449077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01240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83585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6796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5242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fr-FR" smtClean="0"/>
              <a:t>Cliquez sur l'icône pour ajouter un tableau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942123628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5264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‹Nr.›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CH" smtClean="0"/>
              <a:t>Flexwork@AXA_Yvonne Seitz, AXA Winterthur_Mai 2015</a:t>
            </a:r>
            <a:endParaRPr lang="fr-FR" dirty="0"/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4533578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953170013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55056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40334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33264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79518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" name="Image 1" descr="AXA_logo_UK_Q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6337300"/>
            <a:ext cx="1980000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33141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77414662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57158774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5432612" y="6449077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297968"/>
      </p:ext>
    </p:extLst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0075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‹Nr.›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Flexwork@AXA_Yvonne Seitz, AXA Winterthur_Mai 2015</a:t>
            </a:r>
            <a:endParaRPr lang="fr-FR" dirty="0"/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6971429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95060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11128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fr-FR" smtClean="0"/>
              <a:t>Cliquez sur l'icône pour ajouter un tableau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742969999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96354"/>
      </p:ext>
    </p:extLst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967581900"/>
      </p:ext>
    </p:extLst>
  </p:cSld>
  <p:clrMapOvr>
    <a:masterClrMapping/>
  </p:clrMapOvr>
  <p:transition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80945"/>
      </p:ext>
    </p:extLst>
  </p:cSld>
  <p:clrMapOvr>
    <a:masterClrMapping/>
  </p:clrMapOvr>
  <p:transition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86413"/>
      </p:ext>
    </p:extLst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72463"/>
      </p:ext>
    </p:extLst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48888"/>
      </p:ext>
    </p:extLst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wrap="square" lIns="0" tIns="0" rIns="0" bIns="0" anchor="b" anchorCtr="0">
            <a:noAutofit/>
          </a:bodyPr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cxnSp>
        <p:nvCxnSpPr>
          <p:cNvPr id="12" name="Gerade Verbindung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CH" dirty="0" smtClean="0"/>
              <a:t>Textmasterformat bearbeiten</a:t>
            </a:r>
          </a:p>
        </p:txBody>
      </p:sp>
      <p:sp>
        <p:nvSpPr>
          <p:cNvPr id="11" name="Parallelogramm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0" y="6193367"/>
            <a:ext cx="9144000" cy="664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13" name="Bild 12" descr="axa_finanz_sicher_r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71" y="6330225"/>
            <a:ext cx="1989222" cy="393700"/>
          </a:xfrm>
          <a:prstGeom prst="rect">
            <a:avLst/>
          </a:prstGeom>
        </p:spPr>
      </p:pic>
      <p:sp>
        <p:nvSpPr>
          <p:cNvPr id="18" name="Inhaltsplatzhalter 17"/>
          <p:cNvSpPr>
            <a:spLocks noGrp="1"/>
          </p:cNvSpPr>
          <p:nvPr>
            <p:ph sz="quarter" idx="11" hasCustomPrompt="1"/>
          </p:nvPr>
        </p:nvSpPr>
        <p:spPr>
          <a:xfrm>
            <a:off x="356400" y="6489701"/>
            <a:ext cx="5508691" cy="214842"/>
          </a:xfr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000">
                <a:solidFill>
                  <a:srgbClr val="004563"/>
                </a:solidFill>
                <a:latin typeface="Century Gothic"/>
                <a:cs typeface="Century Gothic"/>
              </a:defRPr>
            </a:lvl1pPr>
            <a:lvl2pPr marL="270000" indent="0">
              <a:buFontTx/>
              <a:buNone/>
              <a:defRPr sz="1000">
                <a:solidFill>
                  <a:srgbClr val="004563"/>
                </a:solidFill>
              </a:defRPr>
            </a:lvl2pPr>
            <a:lvl3pPr marL="504000" indent="0">
              <a:buFontTx/>
              <a:buNone/>
              <a:defRPr sz="1000">
                <a:solidFill>
                  <a:srgbClr val="004563"/>
                </a:solidFill>
              </a:defRPr>
            </a:lvl3pPr>
            <a:lvl4pPr marL="720000" indent="0">
              <a:buFontTx/>
              <a:buNone/>
              <a:defRPr sz="1000">
                <a:solidFill>
                  <a:srgbClr val="004563"/>
                </a:solidFill>
              </a:defRPr>
            </a:lvl4pPr>
            <a:lvl5pPr marL="936000" indent="0">
              <a:buFontTx/>
              <a:buNone/>
              <a:defRPr sz="1000">
                <a:solidFill>
                  <a:srgbClr val="004563"/>
                </a:solidFill>
              </a:defRPr>
            </a:lvl5pPr>
          </a:lstStyle>
          <a:p>
            <a:pPr lvl="0"/>
            <a:r>
              <a:rPr lang="de-CH" dirty="0" smtClean="0"/>
              <a:t>Autor,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652002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Flexwork@AXA_Yvonne Seitz, AXA Winterthur_Mai 2015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EB7A-0314-4A6D-AE29-6CE20B85E8CD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369151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Titelmasterformat durch Klicken bearbeiten</a:t>
            </a:r>
            <a:endParaRPr lang="de-CH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4563"/>
                </a:solidFill>
              </a:defRPr>
            </a:lvl1pPr>
          </a:lstStyle>
          <a:p>
            <a:fld id="{3801209A-EBCB-4229-9A21-B7869465F47A}" type="slidenum">
              <a:rPr lang="de-CH" smtClean="0"/>
              <a:pPr/>
              <a:t>‹Nr.›</a:t>
            </a:fld>
            <a:r>
              <a:rPr lang="de-CH" dirty="0" smtClean="0"/>
              <a:t>   |  </a:t>
            </a:r>
            <a:endParaRPr lang="de-CH" dirty="0"/>
          </a:p>
        </p:txBody>
      </p:sp>
      <p:sp>
        <p:nvSpPr>
          <p:cNvPr id="18" name="Fuss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4563"/>
                </a:solidFill>
              </a:defRPr>
            </a:lvl1pPr>
          </a:lstStyle>
          <a:p>
            <a:r>
              <a:rPr lang="de-CH" smtClean="0"/>
              <a:t>Flexwork@AXA_Yvonne Seitz, AXA Winterthur_Mai 2015</a:t>
            </a:r>
            <a:endParaRPr lang="de-CH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rgbClr val="004563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de-CH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>
          <a:xfrm>
            <a:off x="738000" y="1569600"/>
            <a:ext cx="7671600" cy="4471200"/>
          </a:xfrm>
        </p:spPr>
        <p:txBody>
          <a:bodyPr/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2168397"/>
      </p:ext>
    </p:extLst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tteilung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232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114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CH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63772499"/>
      </p:ext>
    </p:extLst>
  </p:cSld>
  <p:clrMapOvr>
    <a:masterClrMapping/>
  </p:clrMapOvr>
  <p:transition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tteilung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10651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r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5286414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CH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93326037"/>
      </p:ext>
    </p:extLst>
  </p:cSld>
  <p:clrMapOvr>
    <a:masterClrMapping/>
  </p:clrMapOvr>
  <p:transition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 he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rgbClr val="0045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CH" smtClean="0"/>
              <a:t>Textmasterformat bearbeiten</a:t>
            </a:r>
          </a:p>
        </p:txBody>
      </p:sp>
      <p:sp>
        <p:nvSpPr>
          <p:cNvPr id="9" name="Rechteck 13"/>
          <p:cNvSpPr/>
          <p:nvPr userDrawn="1"/>
        </p:nvSpPr>
        <p:spPr>
          <a:xfrm>
            <a:off x="0" y="6193367"/>
            <a:ext cx="9144000" cy="664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10" name="Bild 9" descr="axa_finanz_sicher_r_rgb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22"/>
          <a:stretch/>
        </p:blipFill>
        <p:spPr>
          <a:xfrm>
            <a:off x="8590409" y="6330225"/>
            <a:ext cx="421283" cy="393700"/>
          </a:xfrm>
          <a:prstGeom prst="rect">
            <a:avLst/>
          </a:prstGeom>
        </p:spPr>
      </p:pic>
      <p:sp>
        <p:nvSpPr>
          <p:cNvPr id="26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rgbClr val="004563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rgbClr val="004563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CH" dirty="0" smtClean="0"/>
              <a:t>1</a:t>
            </a:r>
          </a:p>
          <a:p>
            <a:pPr lvl="1"/>
            <a:r>
              <a:rPr lang="de-CH" dirty="0" smtClean="0"/>
              <a:t>ZWEITE EBENE</a:t>
            </a:r>
            <a:endParaRPr lang="de-CH" dirty="0"/>
          </a:p>
        </p:txBody>
      </p:sp>
      <p:sp>
        <p:nvSpPr>
          <p:cNvPr id="13" name="Parallelogramm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prstClr val="white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54923"/>
      </p:ext>
    </p:extLst>
  </p:cSld>
  <p:clrMapOvr>
    <a:masterClrMapping/>
  </p:clrMapOvr>
  <p:transition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 dunkel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CH" smtClean="0"/>
              <a:t>Textmasterformat bearbeiten</a:t>
            </a:r>
          </a:p>
        </p:txBody>
      </p:sp>
      <p:sp>
        <p:nvSpPr>
          <p:cNvPr id="13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CH" dirty="0" smtClean="0"/>
              <a:t>1</a:t>
            </a:r>
          </a:p>
          <a:p>
            <a:pPr lvl="1"/>
            <a:r>
              <a:rPr lang="de-CH" dirty="0" smtClean="0"/>
              <a:t>ZWEITE EBENE</a:t>
            </a:r>
            <a:endParaRPr lang="de-CH" dirty="0"/>
          </a:p>
        </p:txBody>
      </p:sp>
      <p:sp>
        <p:nvSpPr>
          <p:cNvPr id="19" name="Parallelogramm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8" name="Rechteck 13"/>
          <p:cNvSpPr/>
          <p:nvPr userDrawn="1"/>
        </p:nvSpPr>
        <p:spPr>
          <a:xfrm>
            <a:off x="0" y="6193367"/>
            <a:ext cx="9144000" cy="664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9" name="Bild 8" descr="axa_finanz_sicher_r_rgb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22"/>
          <a:stretch/>
        </p:blipFill>
        <p:spPr>
          <a:xfrm>
            <a:off x="8590409" y="6330225"/>
            <a:ext cx="421283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09781"/>
      </p:ext>
    </p:extLst>
  </p:cSld>
  <p:clrMapOvr>
    <a:masterClrMapping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02722"/>
      </p:ext>
    </p:extLst>
  </p:cSld>
  <p:clrMapOvr>
    <a:masterClrMapping/>
  </p:clrMapOvr>
  <p:transition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Titelmasterformat durch Klicken bearbeiten</a:t>
            </a:r>
            <a:endParaRPr lang="de-CH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de-CH" smtClean="0"/>
              <a:pPr/>
              <a:t>‹Nr.›</a:t>
            </a:fld>
            <a:r>
              <a:rPr lang="de-CH" dirty="0" smtClean="0"/>
              <a:t>   |  </a:t>
            </a:r>
            <a:endParaRPr lang="de-CH" dirty="0"/>
          </a:p>
        </p:txBody>
      </p:sp>
      <p:sp>
        <p:nvSpPr>
          <p:cNvPr id="18" name="Fuss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/>
              <a:t>Flexwork@AXA_Yvonne Seitz, AXA Winterthur_Mai 2015</a:t>
            </a:r>
            <a:endParaRPr lang="de-CH" dirty="0"/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rgbClr val="004563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de-CH" smtClean="0"/>
              <a:t>Textmasterformat bearbeiten</a:t>
            </a: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rgbClr val="004563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6"/>
          </p:nvPr>
        </p:nvSpPr>
        <p:spPr>
          <a:xfrm>
            <a:off x="738000" y="2224800"/>
            <a:ext cx="7671600" cy="3816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CH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5047172"/>
      </p:ext>
    </p:extLst>
  </p:cSld>
  <p:clrMapOvr>
    <a:masterClrMapping/>
  </p:clrMapOvr>
  <p:transition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Titelmasterformat durch Klicken bearbeiten</a:t>
            </a:r>
            <a:endParaRPr lang="de-CH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de-CH" smtClean="0"/>
              <a:pPr/>
              <a:t>‹Nr.›</a:t>
            </a:fld>
            <a:r>
              <a:rPr lang="de-CH" dirty="0" smtClean="0"/>
              <a:t>   |  </a:t>
            </a:r>
            <a:endParaRPr lang="de-CH" dirty="0"/>
          </a:p>
        </p:txBody>
      </p:sp>
      <p:sp>
        <p:nvSpPr>
          <p:cNvPr id="22" name="Fuss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Flexwork@AXA_Yvonne Seitz, AXA Winterthur_Mai 2015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rgbClr val="004563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645732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rgbClr val="004563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rgbClr val="004563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de-CH" smtClean="0"/>
              <a:t>Textmasterformat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7"/>
          </p:nvPr>
        </p:nvSpPr>
        <p:spPr>
          <a:xfrm>
            <a:off x="736600" y="2224800"/>
            <a:ext cx="3623000" cy="355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CH" dirty="0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8"/>
          </p:nvPr>
        </p:nvSpPr>
        <p:spPr>
          <a:xfrm>
            <a:off x="4764088" y="2224800"/>
            <a:ext cx="3656312" cy="355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CH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0342810"/>
      </p:ext>
    </p:extLst>
  </p:cSld>
  <p:clrMapOvr>
    <a:masterClrMapping/>
  </p:clrMapOvr>
  <p:transition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Titelmasterformat durch Klicken bearbeiten</a:t>
            </a:r>
            <a:endParaRPr lang="de-CH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de-CH" smtClean="0"/>
              <a:pPr/>
              <a:t>‹Nr.›</a:t>
            </a:fld>
            <a:r>
              <a:rPr lang="de-CH" dirty="0" smtClean="0"/>
              <a:t>   |  </a:t>
            </a:r>
            <a:endParaRPr lang="de-CH" dirty="0"/>
          </a:p>
        </p:txBody>
      </p:sp>
      <p:sp>
        <p:nvSpPr>
          <p:cNvPr id="22" name="Fuss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Flexwork@AXA_Yvonne Seitz, AXA Winterthur_Mai 2015</a:t>
            </a:r>
            <a:endParaRPr lang="de-CH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rgbClr val="004563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de-CH" smtClean="0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1"/>
          </p:nvPr>
        </p:nvSpPr>
        <p:spPr>
          <a:xfrm>
            <a:off x="730800" y="1508400"/>
            <a:ext cx="3628800" cy="5940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rgbClr val="004563"/>
                </a:solidFill>
                <a:latin typeface="Century Gothic"/>
                <a:cs typeface="Century Gothic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</a:lstStyle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22"/>
          </p:nvPr>
        </p:nvSpPr>
        <p:spPr>
          <a:xfrm>
            <a:off x="4762800" y="1508400"/>
            <a:ext cx="3628800" cy="5940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rgbClr val="004563"/>
                </a:solidFill>
                <a:latin typeface="Century Gothic"/>
                <a:cs typeface="Century Gothic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</a:lstStyle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730800" y="3873600"/>
            <a:ext cx="3628800" cy="5940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rgbClr val="004563"/>
                </a:solidFill>
                <a:latin typeface="Century Gothic"/>
                <a:cs typeface="Century Gothic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</a:lstStyle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4762800" y="3873600"/>
            <a:ext cx="3628800" cy="5940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rgbClr val="004563"/>
                </a:solidFill>
                <a:latin typeface="Century Gothic"/>
                <a:cs typeface="Century Gothic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</a:lstStyle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5"/>
          </p:nvPr>
        </p:nvSpPr>
        <p:spPr>
          <a:xfrm>
            <a:off x="736600" y="2217600"/>
            <a:ext cx="3623000" cy="144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70000" indent="0">
              <a:buNone/>
              <a:defRPr/>
            </a:lvl2pPr>
            <a:lvl3pPr marL="504000" indent="0">
              <a:buNone/>
              <a:defRPr/>
            </a:lvl3pPr>
            <a:lvl4pPr marL="720000" indent="0">
              <a:buNone/>
              <a:defRPr/>
            </a:lvl4pPr>
            <a:lvl5pPr marL="936000" indent="0">
              <a:buNone/>
              <a:defRPr/>
            </a:lvl5pPr>
          </a:lstStyle>
          <a:p>
            <a:pPr lvl="0"/>
            <a:r>
              <a:rPr lang="de-CH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26"/>
          </p:nvPr>
        </p:nvSpPr>
        <p:spPr>
          <a:xfrm>
            <a:off x="4764088" y="2217600"/>
            <a:ext cx="3656312" cy="144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70000" indent="0">
              <a:buNone/>
              <a:defRPr/>
            </a:lvl2pPr>
            <a:lvl3pPr marL="504000" indent="0">
              <a:buNone/>
              <a:defRPr/>
            </a:lvl3pPr>
            <a:lvl4pPr marL="720000" indent="0">
              <a:buNone/>
              <a:defRPr/>
            </a:lvl4pPr>
            <a:lvl5pPr marL="936000" indent="0">
              <a:buNone/>
              <a:defRPr/>
            </a:lvl5pPr>
          </a:lstStyle>
          <a:p>
            <a:pPr lvl="0"/>
            <a:r>
              <a:rPr lang="de-CH" dirty="0" smtClean="0"/>
              <a:t>Textmasterformat bearbeiten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27"/>
          </p:nvPr>
        </p:nvSpPr>
        <p:spPr>
          <a:xfrm>
            <a:off x="736600" y="4590000"/>
            <a:ext cx="3623000" cy="144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70000" indent="0">
              <a:buNone/>
              <a:defRPr/>
            </a:lvl2pPr>
            <a:lvl3pPr marL="504000" indent="0">
              <a:buNone/>
              <a:defRPr/>
            </a:lvl3pPr>
            <a:lvl4pPr marL="720000" indent="0">
              <a:buNone/>
              <a:defRPr/>
            </a:lvl4pPr>
            <a:lvl5pPr marL="936000" indent="0">
              <a:buNone/>
              <a:defRPr/>
            </a:lvl5pPr>
          </a:lstStyle>
          <a:p>
            <a:pPr lvl="0"/>
            <a:r>
              <a:rPr lang="de-CH" dirty="0" smtClean="0"/>
              <a:t>Textmasterformat bearbeiten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28"/>
          </p:nvPr>
        </p:nvSpPr>
        <p:spPr>
          <a:xfrm>
            <a:off x="4764088" y="4590000"/>
            <a:ext cx="3656312" cy="144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70000" indent="0">
              <a:buNone/>
              <a:defRPr/>
            </a:lvl2pPr>
            <a:lvl3pPr marL="504000" indent="0">
              <a:buNone/>
              <a:defRPr/>
            </a:lvl3pPr>
            <a:lvl4pPr marL="720000" indent="0">
              <a:buNone/>
              <a:defRPr/>
            </a:lvl4pPr>
            <a:lvl5pPr marL="936000" indent="0">
              <a:buNone/>
              <a:defRPr/>
            </a:lvl5pPr>
          </a:lstStyle>
          <a:p>
            <a:pPr lvl="0"/>
            <a:r>
              <a:rPr lang="de-CH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82509895"/>
      </p:ext>
    </p:extLst>
  </p:cSld>
  <p:clrMapOvr>
    <a:masterClrMapping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eis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Titelmasterformat durch Klicken bearbeiten</a:t>
            </a:r>
            <a:endParaRPr lang="de-CH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de-CH" smtClean="0"/>
              <a:pPr/>
              <a:t>‹Nr.›</a:t>
            </a:fld>
            <a:r>
              <a:rPr lang="de-CH" dirty="0" smtClean="0"/>
              <a:t>   |  </a:t>
            </a:r>
            <a:endParaRPr lang="de-CH" dirty="0"/>
          </a:p>
        </p:txBody>
      </p:sp>
      <p:sp>
        <p:nvSpPr>
          <p:cNvPr id="20" name="Fusszeilenplatzhalt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de-CH" dirty="0">
              <a:solidFill>
                <a:srgbClr val="004563"/>
              </a:solidFill>
            </a:endParaRP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rgbClr val="004563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rgbClr val="004563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de-CH" smtClean="0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4816800" y="1569600"/>
            <a:ext cx="3592800" cy="4471200"/>
          </a:xfrm>
        </p:spPr>
        <p:txBody>
          <a:bodyPr anchor="ctr" anchorCtr="0"/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7"/>
          </p:nvPr>
        </p:nvSpPr>
        <p:spPr>
          <a:xfrm>
            <a:off x="1108075" y="2916000"/>
            <a:ext cx="2732400" cy="2440800"/>
          </a:xfrm>
        </p:spPr>
        <p:txBody>
          <a:bodyPr/>
          <a:lstStyle>
            <a:lvl1pPr marL="0" indent="0">
              <a:buNone/>
              <a:defRPr/>
            </a:lvl1pPr>
            <a:lvl2pPr marL="270000" indent="0">
              <a:buNone/>
              <a:defRPr/>
            </a:lvl2pPr>
            <a:lvl3pPr marL="504000" indent="0">
              <a:buNone/>
              <a:defRPr/>
            </a:lvl3pPr>
            <a:lvl4pPr marL="720000" indent="0">
              <a:buNone/>
              <a:defRPr/>
            </a:lvl4pPr>
            <a:lvl5pPr marL="936000" indent="0">
              <a:buNone/>
              <a:defRPr/>
            </a:lvl5pPr>
          </a:lstStyle>
          <a:p>
            <a:pPr lvl="0"/>
            <a:r>
              <a:rPr lang="de-CH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4522944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Flexwork@AXA_Yvonne Seitz, AXA Winterthur_Mai 2015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EB7A-0314-4A6D-AE29-6CE20B85E8CD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141521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Inhalt und Text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accent4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rgbClr val="004563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de-CH" dirty="0" smtClean="0"/>
              <a:t>Textmasterformat bearbeiten</a:t>
            </a:r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de-CH" smtClean="0"/>
              <a:t>Textmasterformat bearbeiten</a:t>
            </a:r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5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5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de-CH" smtClean="0"/>
              <a:t>Textmasterformat bearbeiten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198000">
              <a:spcBef>
                <a:spcPts val="350"/>
              </a:spcBef>
              <a:buClr>
                <a:schemeClr val="accent4"/>
              </a:buClr>
              <a:buSzPct val="110000"/>
              <a:buFont typeface="Wingdings" charset="2"/>
              <a:buChar char="§"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2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de-CH" dirty="0" smtClean="0"/>
              <a:t>Textmasterformat bearbeiten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198000" indent="-198000">
              <a:spcBef>
                <a:spcPts val="350"/>
              </a:spcBef>
              <a:buClr>
                <a:schemeClr val="accent2"/>
              </a:buClr>
              <a:buSzPct val="110000"/>
              <a:buFont typeface="Wingdings" charset="2"/>
              <a:buChar char="§"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2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de-CH" dirty="0" smtClean="0"/>
              <a:t>Textmasterformat bearbeiten</a:t>
            </a:r>
          </a:p>
        </p:txBody>
      </p:sp>
      <p:sp>
        <p:nvSpPr>
          <p:cNvPr id="21" name="Textplatzhalter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198000">
              <a:spcBef>
                <a:spcPts val="350"/>
              </a:spcBef>
              <a:buClr>
                <a:schemeClr val="accent5"/>
              </a:buClr>
              <a:buSzPct val="110000"/>
              <a:buFont typeface="Wingdings" charset="2"/>
              <a:buChar char="§"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2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de-CH" dirty="0" smtClean="0"/>
              <a:t>Textmasterformat bearbeiten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Titelmasterformat durch Klicken bearbeiten</a:t>
            </a:r>
            <a:endParaRPr lang="de-CH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de-CH" smtClean="0"/>
              <a:pPr/>
              <a:t>‹Nr.›</a:t>
            </a:fld>
            <a:r>
              <a:rPr lang="de-CH" dirty="0" smtClean="0"/>
              <a:t>   |  </a:t>
            </a:r>
            <a:endParaRPr lang="de-CH" dirty="0"/>
          </a:p>
        </p:txBody>
      </p:sp>
      <p:sp>
        <p:nvSpPr>
          <p:cNvPr id="30" name="Fusszeilenplatzhalter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smtClean="0"/>
              <a:t>Flexwork@AXA_Yvonne Seitz, AXA Winterthur_Mai 2015</a:t>
            </a:r>
            <a:endParaRPr lang="de-CH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rgbClr val="004563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de-CH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61986496"/>
      </p:ext>
    </p:extLst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Text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de-CH" dirty="0" smtClean="0"/>
              <a:t>Textmasterformat bearbeiten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Titelmasterformat durch Klicken bearbeiten</a:t>
            </a:r>
            <a:endParaRPr lang="de-CH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de-CH" smtClean="0"/>
              <a:pPr/>
              <a:t>‹Nr.›</a:t>
            </a:fld>
            <a:r>
              <a:rPr lang="de-CH" dirty="0" smtClean="0"/>
              <a:t>   |  </a:t>
            </a:r>
            <a:endParaRPr lang="de-CH" dirty="0"/>
          </a:p>
        </p:txBody>
      </p:sp>
      <p:sp>
        <p:nvSpPr>
          <p:cNvPr id="32" name="Fusszeilenplatzhalter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CH" smtClean="0"/>
              <a:t>Flexwork@AXA_Yvonne Seitz, AXA Winterthur_Mai 2015</a:t>
            </a:r>
            <a:endParaRPr lang="de-CH" dirty="0"/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rgbClr val="004563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de-CH" smtClean="0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738000" y="1569600"/>
            <a:ext cx="4284000" cy="4471200"/>
          </a:xfrm>
        </p:spPr>
        <p:txBody>
          <a:bodyPr anchor="ctr" anchorCtr="0"/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0516957"/>
      </p:ext>
    </p:extLst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Flexwork@AXA_Yvonne Seitz, AXA Winterthur_Mai 2015</a:t>
            </a:r>
            <a:endParaRPr lang="de-CH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EA915-1434-4977-B10E-95F6A089C01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258987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‹Nr.›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/>
              <a:t>Flexwork@AXA_Yvonne Seitz, AXA Winterthur_Mai 2015</a:t>
            </a:r>
            <a:endParaRPr lang="fr-FR" dirty="0"/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0045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6690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" name="Image 1" descr="AXA_logo_UK_Q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6337300"/>
            <a:ext cx="1980000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549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547223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967223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539873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5432612" y="6449077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9128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4222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261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5962650" cy="4916387"/>
          </a:xfrm>
        </p:spPr>
        <p:txBody>
          <a:bodyPr anchor="ctr" anchorCtr="0"/>
          <a:lstStyle>
            <a:lvl1pPr marL="534988" indent="-534988">
              <a:spcBef>
                <a:spcPts val="1000"/>
              </a:spcBef>
              <a:buClr>
                <a:srgbClr val="004563"/>
              </a:buClr>
              <a:buFont typeface="+mj-lt"/>
              <a:buAutoNum type="arabicPeriod"/>
              <a:tabLst>
                <a:tab pos="4667250" algn="l"/>
              </a:tabLst>
              <a:defRPr>
                <a:latin typeface="Century Gothic" pitchFamily="34" charset="0"/>
              </a:defRPr>
            </a:lvl1pPr>
            <a:lvl2pPr marL="534988" indent="0">
              <a:spcBef>
                <a:spcPts val="0"/>
              </a:spcBef>
              <a:tabLst>
                <a:tab pos="4667250" algn="l"/>
              </a:tabLst>
              <a:defRPr sz="1100" b="1">
                <a:solidFill>
                  <a:srgbClr val="004563"/>
                </a:solidFill>
                <a:latin typeface="Century Gothic" pitchFamily="34" charset="0"/>
              </a:defRPr>
            </a:lvl2pPr>
            <a:lvl3pPr marL="801688" indent="-266700">
              <a:buClr>
                <a:srgbClr val="004563"/>
              </a:buClr>
              <a:tabLst>
                <a:tab pos="4667250" algn="l"/>
              </a:tabLst>
              <a:defRPr sz="1100" b="1">
                <a:latin typeface="Century Gothic" pitchFamily="34" charset="0"/>
              </a:defRPr>
            </a:lvl3pPr>
            <a:lvl4pPr marL="801688" indent="0">
              <a:tabLst>
                <a:tab pos="4667250" algn="l"/>
              </a:tabLst>
              <a:defRPr sz="1100">
                <a:latin typeface="Century Gothic" pitchFamily="34" charset="0"/>
              </a:defRPr>
            </a:lvl4pPr>
            <a:lvl5pPr marL="896938" indent="-95250">
              <a:tabLst/>
              <a:defRPr sz="11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2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4954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fr-FR" smtClean="0"/>
              <a:t>Cliquez sur l'icône pour ajouter un tableau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74131925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1115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70631762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4588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5322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539873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5386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57067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" name="Image 1" descr="AXA_logo_UK_Q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6337300"/>
            <a:ext cx="1980000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4277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8519158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3509182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5432612" y="6449077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933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6183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4511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5962650" cy="4916387"/>
          </a:xfrm>
        </p:spPr>
        <p:txBody>
          <a:bodyPr anchor="ctr" anchorCtr="0"/>
          <a:lstStyle>
            <a:lvl1pPr marL="534988" indent="-534988">
              <a:spcBef>
                <a:spcPts val="1000"/>
              </a:spcBef>
              <a:buClr>
                <a:srgbClr val="004563"/>
              </a:buClr>
              <a:buFont typeface="+mj-lt"/>
              <a:buAutoNum type="arabicPeriod"/>
              <a:tabLst>
                <a:tab pos="4667250" algn="l"/>
              </a:tabLst>
              <a:defRPr>
                <a:latin typeface="Century Gothic" pitchFamily="34" charset="0"/>
              </a:defRPr>
            </a:lvl1pPr>
            <a:lvl2pPr marL="534988" indent="0">
              <a:spcBef>
                <a:spcPts val="0"/>
              </a:spcBef>
              <a:tabLst>
                <a:tab pos="4667250" algn="l"/>
              </a:tabLst>
              <a:defRPr sz="1100" b="1">
                <a:solidFill>
                  <a:srgbClr val="004563"/>
                </a:solidFill>
                <a:latin typeface="Century Gothic" pitchFamily="34" charset="0"/>
              </a:defRPr>
            </a:lvl2pPr>
            <a:lvl3pPr marL="801688" indent="-266700">
              <a:buClr>
                <a:srgbClr val="004563"/>
              </a:buClr>
              <a:tabLst>
                <a:tab pos="4667250" algn="l"/>
              </a:tabLst>
              <a:defRPr sz="1100" b="1">
                <a:latin typeface="Century Gothic" pitchFamily="34" charset="0"/>
              </a:defRPr>
            </a:lvl3pPr>
            <a:lvl4pPr marL="801688" indent="0">
              <a:tabLst>
                <a:tab pos="4667250" algn="l"/>
              </a:tabLst>
              <a:defRPr sz="1100">
                <a:latin typeface="Century Gothic" pitchFamily="34" charset="0"/>
              </a:defRPr>
            </a:lvl4pPr>
            <a:lvl5pPr marL="896938" indent="-95250">
              <a:tabLst/>
              <a:defRPr sz="11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6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9315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Century Gothic" pitchFamily="34" charset="0"/>
              </a:endParaRPr>
            </a:p>
          </p:txBody>
        </p:sp>
      </p:grp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5432612" y="6449077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079913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fr-FR" smtClean="0"/>
              <a:t>Cliquez sur l'icône pour ajouter un tableau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98178920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9435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48929559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277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60667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58064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14985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" name="Image 1" descr="AXA_logo_UK_Q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6337300"/>
            <a:ext cx="1980000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67697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72214899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1679900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Century Gothic" pitchFamily="34" charset="0"/>
              </a:endParaRPr>
            </a:p>
          </p:txBody>
        </p:sp>
      </p:grp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0799139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5432612" y="6449077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95808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68649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18537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5962650" cy="4916387"/>
          </a:xfrm>
        </p:spPr>
        <p:txBody>
          <a:bodyPr anchor="ctr" anchorCtr="0"/>
          <a:lstStyle>
            <a:lvl1pPr marL="534988" indent="-534988">
              <a:spcBef>
                <a:spcPts val="1000"/>
              </a:spcBef>
              <a:buClr>
                <a:srgbClr val="004563"/>
              </a:buClr>
              <a:buFont typeface="+mj-lt"/>
              <a:buAutoNum type="arabicPeriod"/>
              <a:tabLst>
                <a:tab pos="4667250" algn="l"/>
              </a:tabLst>
              <a:defRPr>
                <a:latin typeface="Century Gothic" pitchFamily="34" charset="0"/>
              </a:defRPr>
            </a:lvl1pPr>
            <a:lvl2pPr marL="534988" indent="0">
              <a:spcBef>
                <a:spcPts val="0"/>
              </a:spcBef>
              <a:tabLst>
                <a:tab pos="4667250" algn="l"/>
              </a:tabLst>
              <a:defRPr sz="1100" b="1">
                <a:solidFill>
                  <a:srgbClr val="004563"/>
                </a:solidFill>
                <a:latin typeface="Century Gothic" pitchFamily="34" charset="0"/>
              </a:defRPr>
            </a:lvl2pPr>
            <a:lvl3pPr marL="801688" indent="-266700">
              <a:buClr>
                <a:srgbClr val="004563"/>
              </a:buClr>
              <a:tabLst>
                <a:tab pos="4667250" algn="l"/>
              </a:tabLst>
              <a:defRPr sz="1100" b="1">
                <a:latin typeface="Century Gothic" pitchFamily="34" charset="0"/>
              </a:defRPr>
            </a:lvl3pPr>
            <a:lvl4pPr marL="801688" indent="0">
              <a:tabLst>
                <a:tab pos="4667250" algn="l"/>
              </a:tabLst>
              <a:defRPr sz="1100">
                <a:latin typeface="Century Gothic" pitchFamily="34" charset="0"/>
              </a:defRPr>
            </a:lvl4pPr>
            <a:lvl5pPr marL="896938" indent="-95250">
              <a:tabLst/>
              <a:defRPr sz="11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2874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41027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fr-FR" smtClean="0"/>
              <a:t>Cliquez sur l'icône pour ajouter un tableau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95486998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2017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603959357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812451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2803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‹Nr.›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smtClean="0"/>
              <a:t>Flexwork@AXA_Yvonne Seitz, AXA Winterthur_Mai 2015</a:t>
            </a:r>
            <a:endParaRPr lang="fr-FR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5292320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242340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64560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" name="Image 1" descr="AXA_logo_UK_Q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6337300"/>
            <a:ext cx="1980000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62034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09665685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76610183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5432612" y="6449077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933018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81153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61694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5962650" cy="4916387"/>
          </a:xfrm>
        </p:spPr>
        <p:txBody>
          <a:bodyPr anchor="ctr" anchorCtr="0"/>
          <a:lstStyle>
            <a:lvl1pPr marL="534988" indent="-534988">
              <a:spcBef>
                <a:spcPts val="1000"/>
              </a:spcBef>
              <a:buClr>
                <a:srgbClr val="004563"/>
              </a:buClr>
              <a:buFont typeface="+mj-lt"/>
              <a:buAutoNum type="arabicPeriod"/>
              <a:tabLst>
                <a:tab pos="4667250" algn="l"/>
              </a:tabLst>
              <a:defRPr>
                <a:latin typeface="Century Gothic" pitchFamily="34" charset="0"/>
              </a:defRPr>
            </a:lvl1pPr>
            <a:lvl2pPr marL="534988" indent="0">
              <a:spcBef>
                <a:spcPts val="0"/>
              </a:spcBef>
              <a:tabLst>
                <a:tab pos="4667250" algn="l"/>
              </a:tabLst>
              <a:defRPr sz="1100" b="1">
                <a:solidFill>
                  <a:srgbClr val="004563"/>
                </a:solidFill>
                <a:latin typeface="Century Gothic" pitchFamily="34" charset="0"/>
              </a:defRPr>
            </a:lvl2pPr>
            <a:lvl3pPr marL="801688" indent="-266700">
              <a:buClr>
                <a:srgbClr val="004563"/>
              </a:buClr>
              <a:tabLst>
                <a:tab pos="4667250" algn="l"/>
              </a:tabLst>
              <a:defRPr sz="1100" b="1">
                <a:latin typeface="Century Gothic" pitchFamily="34" charset="0"/>
              </a:defRPr>
            </a:lvl3pPr>
            <a:lvl4pPr marL="801688" indent="0">
              <a:tabLst>
                <a:tab pos="4667250" algn="l"/>
              </a:tabLst>
              <a:defRPr sz="1100">
                <a:latin typeface="Century Gothic" pitchFamily="34" charset="0"/>
              </a:defRPr>
            </a:lvl4pPr>
            <a:lvl5pPr marL="896938" indent="-95250">
              <a:tabLst/>
              <a:defRPr sz="11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295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2503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‹Nr.›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/>
              <a:t>Flexwork@AXA_Yvonne Seitz, AXA Winterthur_Mai 2015</a:t>
            </a:r>
            <a:endParaRPr lang="fr-FR" dirty="0"/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0321142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fr-FR" smtClean="0"/>
              <a:t>Cliquez sur l'icône pour ajouter un tableau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826118589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68186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96869049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84283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27166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0542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85104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" name="Image 1" descr="AXA_logo_UK_Q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6337300"/>
            <a:ext cx="1980000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62034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09665685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7661018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‹Nr.›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/>
              <a:t>Flexwork@AXA_Yvonne Seitz, AXA Winterthur_Mai 2015</a:t>
            </a:r>
            <a:endParaRPr lang="fr-FR" dirty="0"/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fr-FR" smtClean="0"/>
              <a:t>Cliquez sur l'icône pour ajouter un tableau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480321142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5432612" y="6449077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933018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81153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61694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5962650" cy="4916387"/>
          </a:xfrm>
        </p:spPr>
        <p:txBody>
          <a:bodyPr anchor="ctr" anchorCtr="0"/>
          <a:lstStyle>
            <a:lvl1pPr marL="534988" indent="-534988">
              <a:spcBef>
                <a:spcPts val="1000"/>
              </a:spcBef>
              <a:buClr>
                <a:srgbClr val="004563"/>
              </a:buClr>
              <a:buFont typeface="+mj-lt"/>
              <a:buAutoNum type="arabicPeriod"/>
              <a:tabLst>
                <a:tab pos="4667250" algn="l"/>
              </a:tabLst>
              <a:defRPr>
                <a:latin typeface="Century Gothic" pitchFamily="34" charset="0"/>
              </a:defRPr>
            </a:lvl1pPr>
            <a:lvl2pPr marL="534988" indent="0">
              <a:spcBef>
                <a:spcPts val="0"/>
              </a:spcBef>
              <a:tabLst>
                <a:tab pos="4667250" algn="l"/>
              </a:tabLst>
              <a:defRPr sz="1100" b="1">
                <a:solidFill>
                  <a:srgbClr val="004563"/>
                </a:solidFill>
                <a:latin typeface="Century Gothic" pitchFamily="34" charset="0"/>
              </a:defRPr>
            </a:lvl2pPr>
            <a:lvl3pPr marL="801688" indent="-266700">
              <a:buClr>
                <a:srgbClr val="004563"/>
              </a:buClr>
              <a:tabLst>
                <a:tab pos="4667250" algn="l"/>
              </a:tabLst>
              <a:defRPr sz="1100" b="1">
                <a:latin typeface="Century Gothic" pitchFamily="34" charset="0"/>
              </a:defRPr>
            </a:lvl3pPr>
            <a:lvl4pPr marL="801688" indent="0">
              <a:tabLst>
                <a:tab pos="4667250" algn="l"/>
              </a:tabLst>
              <a:defRPr sz="1100">
                <a:latin typeface="Century Gothic" pitchFamily="34" charset="0"/>
              </a:defRPr>
            </a:lvl4pPr>
            <a:lvl5pPr marL="896938" indent="-95250">
              <a:tabLst/>
              <a:defRPr sz="11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295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25030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fr-FR" smtClean="0"/>
              <a:t>Cliquez sur l'icône pour ajouter un tableau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826118589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68186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96869049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84283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2716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‹Nr.›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Flexwork@AXA_Yvonne Seitz, AXA Winterthur_Mai 2015</a:t>
            </a:r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2362482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0542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85104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" name="Image 1" descr="AXA_logo_UK_Q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6337300"/>
            <a:ext cx="1980000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62034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09665685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76610183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5432612" y="6449077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933018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81153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61694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5962650" cy="4916387"/>
          </a:xfrm>
        </p:spPr>
        <p:txBody>
          <a:bodyPr anchor="ctr" anchorCtr="0"/>
          <a:lstStyle>
            <a:lvl1pPr marL="534988" indent="-534988">
              <a:spcBef>
                <a:spcPts val="1000"/>
              </a:spcBef>
              <a:buClr>
                <a:srgbClr val="004563"/>
              </a:buClr>
              <a:buFont typeface="+mj-lt"/>
              <a:buAutoNum type="arabicPeriod"/>
              <a:tabLst>
                <a:tab pos="4667250" algn="l"/>
              </a:tabLst>
              <a:defRPr>
                <a:latin typeface="Century Gothic" pitchFamily="34" charset="0"/>
              </a:defRPr>
            </a:lvl1pPr>
            <a:lvl2pPr marL="534988" indent="0">
              <a:spcBef>
                <a:spcPts val="0"/>
              </a:spcBef>
              <a:tabLst>
                <a:tab pos="4667250" algn="l"/>
              </a:tabLst>
              <a:defRPr sz="1100" b="1">
                <a:solidFill>
                  <a:srgbClr val="004563"/>
                </a:solidFill>
                <a:latin typeface="Century Gothic" pitchFamily="34" charset="0"/>
              </a:defRPr>
            </a:lvl2pPr>
            <a:lvl3pPr marL="801688" indent="-266700">
              <a:buClr>
                <a:srgbClr val="004563"/>
              </a:buClr>
              <a:tabLst>
                <a:tab pos="4667250" algn="l"/>
              </a:tabLst>
              <a:defRPr sz="1100" b="1">
                <a:latin typeface="Century Gothic" pitchFamily="34" charset="0"/>
              </a:defRPr>
            </a:lvl3pPr>
            <a:lvl4pPr marL="801688" indent="0">
              <a:tabLst>
                <a:tab pos="4667250" algn="l"/>
              </a:tabLst>
              <a:defRPr sz="1100">
                <a:latin typeface="Century Gothic" pitchFamily="34" charset="0"/>
              </a:defRPr>
            </a:lvl4pPr>
            <a:lvl5pPr marL="896938" indent="-95250">
              <a:tabLst/>
              <a:defRPr sz="11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295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2503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image" Target="../media/image7.emf"/><Relationship Id="rId2" Type="http://schemas.openxmlformats.org/officeDocument/2006/relationships/slideLayout" Target="../slideLayouts/slideLayout150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.gif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image" Target="../media/image1.gif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image" Target="../media/image1.gif"/><Relationship Id="rId2" Type="http://schemas.openxmlformats.org/officeDocument/2006/relationships/slideLayout" Target="../slideLayouts/slideLayout4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1.gif"/><Relationship Id="rId2" Type="http://schemas.openxmlformats.org/officeDocument/2006/relationships/slideLayout" Target="../slideLayouts/slideLayout63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image" Target="../media/image1.gif"/><Relationship Id="rId2" Type="http://schemas.openxmlformats.org/officeDocument/2006/relationships/slideLayout" Target="../slideLayouts/slideLayout78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image" Target="../media/image1.gif"/><Relationship Id="rId2" Type="http://schemas.openxmlformats.org/officeDocument/2006/relationships/slideLayout" Target="../slideLayouts/slideLayout93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de-CH" smtClean="0"/>
              <a:t>Flexwork@AXA_Yvonne Seitz, AXA Winterthur_Mai 2015</a:t>
            </a:r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>
            <a:grpSpLocks noChangeAspect="1"/>
          </p:cNvGrpSpPr>
          <p:nvPr/>
        </p:nvGrpSpPr>
        <p:grpSpPr>
          <a:xfrm>
            <a:off x="8635191" y="6471460"/>
            <a:ext cx="262800" cy="262800"/>
            <a:chOff x="2654300" y="1511300"/>
            <a:chExt cx="3835401" cy="383540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Century Gothic" pitchFamily="34" charset="0"/>
              </a:endParaRPr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Century Gothic" pitchFamily="34" charset="0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Century Gothic" pitchFamily="34" charset="0"/>
              </a:endParaRPr>
            </a:p>
          </p:txBody>
        </p:sp>
      </p:grp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/>
              <a:pPr/>
              <a:t>‹Nr.›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051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49" r:id="rId2"/>
    <p:sldLayoutId id="2147483766" r:id="rId3"/>
    <p:sldLayoutId id="2147483767" r:id="rId4"/>
    <p:sldLayoutId id="2147483768" r:id="rId5"/>
    <p:sldLayoutId id="2147483770" r:id="rId6"/>
    <p:sldLayoutId id="2147483754" r:id="rId7"/>
    <p:sldLayoutId id="2147483771" r:id="rId8"/>
    <p:sldLayoutId id="2147483753" r:id="rId9"/>
    <p:sldLayoutId id="2147483773" r:id="rId10"/>
    <p:sldLayoutId id="2147483763" r:id="rId11"/>
    <p:sldLayoutId id="2147483755" r:id="rId12"/>
    <p:sldLayoutId id="2147483756" r:id="rId13"/>
    <p:sldLayoutId id="2147483762" r:id="rId14"/>
    <p:sldLayoutId id="2147483915" r:id="rId15"/>
    <p:sldLayoutId id="2147483916" r:id="rId16"/>
  </p:sldLayoutIdLst>
  <p:transition>
    <p:fade/>
  </p:transition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8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>
            <a:grpSpLocks noChangeAspect="1"/>
          </p:cNvGrpSpPr>
          <p:nvPr/>
        </p:nvGrpSpPr>
        <p:grpSpPr>
          <a:xfrm>
            <a:off x="8635191" y="6471460"/>
            <a:ext cx="262800" cy="262800"/>
            <a:chOff x="2654300" y="1511300"/>
            <a:chExt cx="3835401" cy="383540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9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</p:sldLayoutIdLst>
  <p:transition>
    <p:fade/>
  </p:transition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6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5" name="Fusszeilenplatzhalter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rgbClr val="004563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de-CH" smtClean="0"/>
              <a:t>Flexwork@AXA_Yvonne Seitz, AXA Winterthur_Mai 2015</a:t>
            </a:r>
            <a:endParaRPr lang="de-CH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allelogramm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prstClr val="white"/>
              </a:solidFill>
            </a:endParaRPr>
          </a:p>
        </p:txBody>
      </p:sp>
      <p:cxnSp>
        <p:nvCxnSpPr>
          <p:cNvPr id="16" name="Gerade Verbindung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rgbClr val="004563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de-CH" smtClean="0"/>
              <a:pPr/>
              <a:t>‹Nr.›</a:t>
            </a:fld>
            <a:r>
              <a:rPr lang="de-CH" smtClean="0"/>
              <a:t>   |  </a:t>
            </a:r>
            <a:endParaRPr lang="de-CH" dirty="0"/>
          </a:p>
        </p:txBody>
      </p:sp>
      <p:pic>
        <p:nvPicPr>
          <p:cNvPr id="19" name="Bild 18" descr="axa_finanz_sicher_r_rgb.eps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4"/>
          <a:stretch/>
        </p:blipFill>
        <p:spPr>
          <a:xfrm>
            <a:off x="8732828" y="6470032"/>
            <a:ext cx="277283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4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</p:sldLayoutIdLst>
  <p:transition>
    <p:fade/>
  </p:transition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accent4"/>
          </a:solidFill>
          <a:latin typeface="Century Gothic" pitchFamily="34" charset="0"/>
          <a:ea typeface="+mj-ea"/>
          <a:cs typeface="+mj-cs"/>
        </a:defRPr>
      </a:lvl1pPr>
    </p:titleStyle>
    <p:bodyStyle>
      <a:lvl1pPr marL="252000" indent="-252000" algn="l" defTabSz="457200" rtl="0" eaLnBrk="1" latinLnBrk="0" hangingPunct="1">
        <a:spcBef>
          <a:spcPts val="450"/>
        </a:spcBef>
        <a:buClr>
          <a:schemeClr val="accent6"/>
        </a:buClr>
        <a:buSzPct val="110000"/>
        <a:buFont typeface="Wingdings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22000" indent="-252000" algn="l" defTabSz="457200" rtl="0" eaLnBrk="1" latinLnBrk="0" hangingPunct="1">
        <a:spcBef>
          <a:spcPts val="400"/>
        </a:spcBef>
        <a:buClrTx/>
        <a:buFont typeface="Symbol" charset="2"/>
        <a:buChar char="-"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20000" indent="-216000" algn="l" defTabSz="457200" rtl="0" eaLnBrk="1" latinLnBrk="0" hangingPunct="1">
        <a:spcBef>
          <a:spcPts val="350"/>
        </a:spcBef>
        <a:buClr>
          <a:schemeClr val="accent2"/>
        </a:buClr>
        <a:buSzPct val="110000"/>
        <a:buFont typeface="Wingdings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36000" indent="-216000" algn="l" defTabSz="457200" rtl="0" eaLnBrk="1" latinLnBrk="0" hangingPunct="1">
        <a:spcBef>
          <a:spcPts val="350"/>
        </a:spcBef>
        <a:buFont typeface="Symbol" charset="2"/>
        <a:buChar char="-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34000" indent="-198000" algn="l" defTabSz="457200" rtl="0" eaLnBrk="1" latinLnBrk="0" hangingPunct="1">
        <a:spcBef>
          <a:spcPts val="300"/>
        </a:spcBef>
        <a:buClr>
          <a:schemeClr val="tx2"/>
        </a:buClr>
        <a:buSzPct val="110000"/>
        <a:buFont typeface="Wingdings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CH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>
            <a:grpSpLocks noChangeAspect="1"/>
          </p:cNvGrpSpPr>
          <p:nvPr/>
        </p:nvGrpSpPr>
        <p:grpSpPr>
          <a:xfrm>
            <a:off x="8635191" y="6471460"/>
            <a:ext cx="262800" cy="262800"/>
            <a:chOff x="2654300" y="1511300"/>
            <a:chExt cx="3835401" cy="383540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</p:sldLayoutIdLst>
  <p:transition>
    <p:fade/>
  </p:transition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7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>
            <a:grpSpLocks noChangeAspect="1"/>
          </p:cNvGrpSpPr>
          <p:nvPr/>
        </p:nvGrpSpPr>
        <p:grpSpPr>
          <a:xfrm>
            <a:off x="8635191" y="6471460"/>
            <a:ext cx="262800" cy="262800"/>
            <a:chOff x="2654300" y="1511300"/>
            <a:chExt cx="3835401" cy="383540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</p:sldLayoutIdLst>
  <p:transition>
    <p:fade/>
  </p:transition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7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>
            <a:grpSpLocks noChangeAspect="1"/>
          </p:cNvGrpSpPr>
          <p:nvPr/>
        </p:nvGrpSpPr>
        <p:grpSpPr>
          <a:xfrm>
            <a:off x="8635191" y="6471460"/>
            <a:ext cx="262800" cy="262800"/>
            <a:chOff x="2654300" y="1511300"/>
            <a:chExt cx="3835401" cy="383540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5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</p:sldLayoutIdLst>
  <p:transition>
    <p:fade/>
  </p:transition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7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>
            <a:grpSpLocks noChangeAspect="1"/>
          </p:cNvGrpSpPr>
          <p:nvPr/>
        </p:nvGrpSpPr>
        <p:grpSpPr>
          <a:xfrm>
            <a:off x="8635191" y="6471460"/>
            <a:ext cx="262800" cy="262800"/>
            <a:chOff x="2654300" y="1511300"/>
            <a:chExt cx="3835401" cy="383540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5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</p:sldLayoutIdLst>
  <p:transition>
    <p:fade/>
  </p:transition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7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>
            <a:grpSpLocks noChangeAspect="1"/>
          </p:cNvGrpSpPr>
          <p:nvPr/>
        </p:nvGrpSpPr>
        <p:grpSpPr>
          <a:xfrm>
            <a:off x="8635191" y="6471460"/>
            <a:ext cx="262800" cy="262800"/>
            <a:chOff x="2654300" y="1511300"/>
            <a:chExt cx="3835401" cy="383540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5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</p:sldLayoutIdLst>
  <p:transition>
    <p:fade/>
  </p:transition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7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>
            <a:grpSpLocks noChangeAspect="1"/>
          </p:cNvGrpSpPr>
          <p:nvPr/>
        </p:nvGrpSpPr>
        <p:grpSpPr>
          <a:xfrm>
            <a:off x="8635191" y="6471460"/>
            <a:ext cx="262800" cy="262800"/>
            <a:chOff x="2654300" y="1511300"/>
            <a:chExt cx="3835401" cy="383540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5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</p:sldLayoutIdLst>
  <p:transition>
    <p:fade/>
  </p:transition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7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>
            <a:grpSpLocks noChangeAspect="1"/>
          </p:cNvGrpSpPr>
          <p:nvPr/>
        </p:nvGrpSpPr>
        <p:grpSpPr>
          <a:xfrm>
            <a:off x="8635191" y="6471460"/>
            <a:ext cx="262800" cy="262800"/>
            <a:chOff x="2654300" y="1511300"/>
            <a:chExt cx="3835401" cy="383540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5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</p:sldLayoutIdLst>
  <p:transition>
    <p:fade/>
  </p:transition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6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de-CH" smtClean="0">
                <a:solidFill>
                  <a:srgbClr val="004563"/>
                </a:solidFill>
              </a:rPr>
              <a:t>Flexwork@AXA_Yvonne Seitz, AXA Winterthur_Mai 2015</a:t>
            </a:r>
            <a:endParaRPr lang="fr-FR" dirty="0">
              <a:solidFill>
                <a:srgbClr val="00456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>
            <a:grpSpLocks noChangeAspect="1"/>
          </p:cNvGrpSpPr>
          <p:nvPr/>
        </p:nvGrpSpPr>
        <p:grpSpPr>
          <a:xfrm>
            <a:off x="8635191" y="6471460"/>
            <a:ext cx="262800" cy="262800"/>
            <a:chOff x="2654300" y="1511300"/>
            <a:chExt cx="3835401" cy="383540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7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</p:sldLayoutIdLst>
  <p:transition>
    <p:fade/>
  </p:transition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6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hyperlink" Target="https://www.youtube.com/watch?v=6sEa5Yct5UY" TargetMode="Externa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youtube.com/watch?v=47fb_hcyehM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mtClean="0"/>
              <a:t/>
            </a:r>
            <a:br>
              <a:rPr lang="en-GB" smtClean="0"/>
            </a:br>
            <a:r>
              <a:rPr lang="en-GB"/>
              <a:t/>
            </a:r>
            <a:br>
              <a:rPr lang="en-GB"/>
            </a:br>
            <a:r>
              <a:rPr lang="en-GB" smtClean="0"/>
              <a:t>FlexWork@AXA Winterthur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361950" y="3677470"/>
            <a:ext cx="8439150" cy="771700"/>
          </a:xfrm>
        </p:spPr>
        <p:txBody>
          <a:bodyPr>
            <a:normAutofit fontScale="85000" lnSpcReduction="20000"/>
          </a:bodyPr>
          <a:lstStyle/>
          <a:p>
            <a:r>
              <a:rPr lang="fr-FR" sz="2200" smtClean="0"/>
              <a:t>Mai 2015</a:t>
            </a:r>
          </a:p>
          <a:p>
            <a:endParaRPr lang="fr-FR" smtClean="0"/>
          </a:p>
          <a:p>
            <a:r>
              <a:rPr lang="fr-FR" sz="2200" smtClean="0"/>
              <a:t>Yvonne Seitz, Head Diversity &amp; Family Care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96633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/>
          <p:cNvSpPr/>
          <p:nvPr/>
        </p:nvSpPr>
        <p:spPr>
          <a:xfrm>
            <a:off x="225656" y="955343"/>
            <a:ext cx="8784976" cy="52728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smtClean="0">
              <a:solidFill>
                <a:schemeClr val="tx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7695" y="191069"/>
            <a:ext cx="7681293" cy="478749"/>
          </a:xfrm>
        </p:spPr>
        <p:txBody>
          <a:bodyPr>
            <a:normAutofit/>
          </a:bodyPr>
          <a:lstStyle/>
          <a:p>
            <a:r>
              <a:rPr lang="de-CH" smtClean="0"/>
              <a:t>Diversity: Das Rezept für eine vielfältige Zukunft</a:t>
            </a:r>
            <a:endParaRPr lang="de-CH" dirty="0"/>
          </a:p>
        </p:txBody>
      </p:sp>
      <p:grpSp>
        <p:nvGrpSpPr>
          <p:cNvPr id="3" name="Gruppieren 120"/>
          <p:cNvGrpSpPr/>
          <p:nvPr/>
        </p:nvGrpSpPr>
        <p:grpSpPr>
          <a:xfrm>
            <a:off x="2051720" y="1340768"/>
            <a:ext cx="4824536" cy="4824536"/>
            <a:chOff x="3779912" y="1484784"/>
            <a:chExt cx="4824536" cy="4824536"/>
          </a:xfrm>
        </p:grpSpPr>
        <p:sp>
          <p:nvSpPr>
            <p:cNvPr id="29" name="Ellipse 28"/>
            <p:cNvSpPr/>
            <p:nvPr/>
          </p:nvSpPr>
          <p:spPr>
            <a:xfrm>
              <a:off x="3779912" y="1484784"/>
              <a:ext cx="4824536" cy="48245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01" name="Textfeld 100"/>
            <p:cNvSpPr txBox="1"/>
            <p:nvPr/>
          </p:nvSpPr>
          <p:spPr>
            <a:xfrm>
              <a:off x="5652120" y="148478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Branding</a:t>
              </a:r>
            </a:p>
          </p:txBody>
        </p:sp>
      </p:grpSp>
      <p:grpSp>
        <p:nvGrpSpPr>
          <p:cNvPr id="4" name="Gruppieren 112"/>
          <p:cNvGrpSpPr/>
          <p:nvPr/>
        </p:nvGrpSpPr>
        <p:grpSpPr>
          <a:xfrm>
            <a:off x="539552" y="1484784"/>
            <a:ext cx="1687284" cy="1545538"/>
            <a:chOff x="611560" y="1532714"/>
            <a:chExt cx="1687284" cy="1545538"/>
          </a:xfrm>
        </p:grpSpPr>
        <p:sp>
          <p:nvSpPr>
            <p:cNvPr id="104" name="Textfeld 103"/>
            <p:cNvSpPr txBox="1"/>
            <p:nvPr/>
          </p:nvSpPr>
          <p:spPr>
            <a:xfrm>
              <a:off x="683568" y="2708920"/>
              <a:ext cx="1556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b="1" dirty="0" smtClean="0">
                  <a:solidFill>
                    <a:schemeClr val="accent1">
                      <a:lumMod val="50000"/>
                    </a:schemeClr>
                  </a:solidFill>
                </a:rPr>
                <a:t>Gesellschaft</a:t>
              </a:r>
            </a:p>
          </p:txBody>
        </p:sp>
        <p:pic>
          <p:nvPicPr>
            <p:cNvPr id="1029" name="Picture 5" descr="C:\Users\C799009.CHDOLENINET\AppData\Local\Microsoft\Windows\Temporary Internet Files\Content.IE5\5N15HBYB\MP900430642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1532714"/>
              <a:ext cx="1687284" cy="112309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  <p:grpSp>
        <p:nvGrpSpPr>
          <p:cNvPr id="5" name="Gruppieren 113"/>
          <p:cNvGrpSpPr/>
          <p:nvPr/>
        </p:nvGrpSpPr>
        <p:grpSpPr>
          <a:xfrm>
            <a:off x="6804248" y="1556792"/>
            <a:ext cx="1782198" cy="1377444"/>
            <a:chOff x="6804248" y="1556792"/>
            <a:chExt cx="1782198" cy="1377444"/>
          </a:xfrm>
        </p:grpSpPr>
        <p:sp>
          <p:nvSpPr>
            <p:cNvPr id="106" name="Textfeld 105"/>
            <p:cNvSpPr txBox="1"/>
            <p:nvPr/>
          </p:nvSpPr>
          <p:spPr>
            <a:xfrm>
              <a:off x="7452320" y="2564904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b="1" dirty="0" smtClean="0">
                  <a:solidFill>
                    <a:schemeClr val="accent1">
                      <a:lumMod val="50000"/>
                    </a:schemeClr>
                  </a:solidFill>
                </a:rPr>
                <a:t>Markt</a:t>
              </a:r>
            </a:p>
          </p:txBody>
        </p:sp>
        <p:pic>
          <p:nvPicPr>
            <p:cNvPr id="1030" name="Picture 6" descr="C:\Users\C799009.CHDOLENINET\AppData\Local\Microsoft\Windows\Temporary Internet Files\Content.IE5\XLKITYEB\MP900399139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04248" y="1556792"/>
              <a:ext cx="1782198" cy="101839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  <p:grpSp>
        <p:nvGrpSpPr>
          <p:cNvPr id="6" name="Gruppieren 115"/>
          <p:cNvGrpSpPr/>
          <p:nvPr/>
        </p:nvGrpSpPr>
        <p:grpSpPr>
          <a:xfrm>
            <a:off x="7452320" y="4581128"/>
            <a:ext cx="1172116" cy="1415628"/>
            <a:chOff x="7452320" y="4581128"/>
            <a:chExt cx="1172116" cy="1415628"/>
          </a:xfrm>
        </p:grpSpPr>
        <p:sp>
          <p:nvSpPr>
            <p:cNvPr id="107" name="Textfeld 106"/>
            <p:cNvSpPr txBox="1"/>
            <p:nvPr/>
          </p:nvSpPr>
          <p:spPr>
            <a:xfrm>
              <a:off x="7452320" y="4581128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b="1" dirty="0" smtClean="0">
                  <a:solidFill>
                    <a:schemeClr val="accent1">
                      <a:lumMod val="50000"/>
                    </a:schemeClr>
                  </a:solidFill>
                </a:rPr>
                <a:t>Strategie</a:t>
              </a:r>
            </a:p>
          </p:txBody>
        </p:sp>
        <p:pic>
          <p:nvPicPr>
            <p:cNvPr id="1032" name="Picture 8" descr="http://wgrintra.net/Groups/winnet/dw_ms.nsf/8740483cfefa906c4125682d00369b19/a69a462d6d8aed1dc1256d42003e5b6b/$FILE/axa_18_pos_rgb_30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24328" y="5013176"/>
              <a:ext cx="983580" cy="98358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  <p:grpSp>
        <p:nvGrpSpPr>
          <p:cNvPr id="7" name="Gruppieren 114"/>
          <p:cNvGrpSpPr/>
          <p:nvPr/>
        </p:nvGrpSpPr>
        <p:grpSpPr>
          <a:xfrm>
            <a:off x="611560" y="4581128"/>
            <a:ext cx="1440160" cy="1431689"/>
            <a:chOff x="611560" y="4581128"/>
            <a:chExt cx="1440160" cy="1431689"/>
          </a:xfrm>
        </p:grpSpPr>
        <p:sp>
          <p:nvSpPr>
            <p:cNvPr id="105" name="Textfeld 104"/>
            <p:cNvSpPr txBox="1"/>
            <p:nvPr/>
          </p:nvSpPr>
          <p:spPr>
            <a:xfrm>
              <a:off x="899592" y="458112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b="1" dirty="0" smtClean="0">
                  <a:solidFill>
                    <a:schemeClr val="accent1">
                      <a:lumMod val="50000"/>
                    </a:schemeClr>
                  </a:solidFill>
                </a:rPr>
                <a:t>Politik</a:t>
              </a:r>
            </a:p>
          </p:txBody>
        </p:sp>
        <p:pic>
          <p:nvPicPr>
            <p:cNvPr id="1034" name="Picture 10" descr="http://view.stern.de/de/picture/1338136/Bern-Bundeshaus-Bundeshaus---Bern-Schwarz-Architektur-510x51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1560" y="5013176"/>
              <a:ext cx="1440160" cy="99964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  <p:grpSp>
        <p:nvGrpSpPr>
          <p:cNvPr id="8" name="Gruppieren 118"/>
          <p:cNvGrpSpPr/>
          <p:nvPr/>
        </p:nvGrpSpPr>
        <p:grpSpPr>
          <a:xfrm>
            <a:off x="2483768" y="1700808"/>
            <a:ext cx="4104456" cy="4248472"/>
            <a:chOff x="2483768" y="1628800"/>
            <a:chExt cx="4104456" cy="4248472"/>
          </a:xfrm>
        </p:grpSpPr>
        <p:sp>
          <p:nvSpPr>
            <p:cNvPr id="30" name="Ellipse 29"/>
            <p:cNvSpPr/>
            <p:nvPr/>
          </p:nvSpPr>
          <p:spPr>
            <a:xfrm>
              <a:off x="2483768" y="1628800"/>
              <a:ext cx="4104456" cy="424847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0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02" name="Textfeld 101"/>
            <p:cNvSpPr txBox="1"/>
            <p:nvPr/>
          </p:nvSpPr>
          <p:spPr>
            <a:xfrm>
              <a:off x="4067944" y="1628800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Kultur</a:t>
              </a:r>
            </a:p>
          </p:txBody>
        </p:sp>
      </p:grpSp>
      <p:sp>
        <p:nvSpPr>
          <p:cNvPr id="31" name="Ellipse 30"/>
          <p:cNvSpPr/>
          <p:nvPr/>
        </p:nvSpPr>
        <p:spPr>
          <a:xfrm>
            <a:off x="2843808" y="2060848"/>
            <a:ext cx="3384376" cy="3600400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000" dirty="0" smtClean="0">
              <a:solidFill>
                <a:schemeClr val="tx2"/>
              </a:solidFill>
            </a:endParaRPr>
          </a:p>
        </p:txBody>
      </p:sp>
      <p:grpSp>
        <p:nvGrpSpPr>
          <p:cNvPr id="9" name="Gruppieren 134"/>
          <p:cNvGrpSpPr/>
          <p:nvPr/>
        </p:nvGrpSpPr>
        <p:grpSpPr>
          <a:xfrm>
            <a:off x="2843808" y="2060848"/>
            <a:ext cx="3384376" cy="3600400"/>
            <a:chOff x="2843808" y="2060848"/>
            <a:chExt cx="3384376" cy="3600400"/>
          </a:xfrm>
        </p:grpSpPr>
        <p:sp>
          <p:nvSpPr>
            <p:cNvPr id="32" name="Ellipse 31"/>
            <p:cNvSpPr/>
            <p:nvPr/>
          </p:nvSpPr>
          <p:spPr>
            <a:xfrm>
              <a:off x="4067944" y="3356992"/>
              <a:ext cx="936104" cy="9361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600" b="1" dirty="0" smtClean="0">
                  <a:solidFill>
                    <a:schemeClr val="bg2"/>
                  </a:solidFill>
                </a:rPr>
                <a:t>D &amp; I</a:t>
              </a:r>
            </a:p>
          </p:txBody>
        </p:sp>
        <p:cxnSp>
          <p:nvCxnSpPr>
            <p:cNvPr id="34" name="Gerade Verbindung 33"/>
            <p:cNvCxnSpPr>
              <a:stCxn id="31" idx="0"/>
              <a:endCxn id="32" idx="0"/>
            </p:cNvCxnSpPr>
            <p:nvPr/>
          </p:nvCxnSpPr>
          <p:spPr>
            <a:xfrm>
              <a:off x="4535996" y="2060848"/>
              <a:ext cx="0" cy="129614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>
              <a:stCxn id="32" idx="6"/>
              <a:endCxn id="31" idx="6"/>
            </p:cNvCxnSpPr>
            <p:nvPr/>
          </p:nvCxnSpPr>
          <p:spPr>
            <a:xfrm>
              <a:off x="5004048" y="3825044"/>
              <a:ext cx="1224136" cy="3600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>
              <a:stCxn id="32" idx="2"/>
              <a:endCxn id="31" idx="2"/>
            </p:cNvCxnSpPr>
            <p:nvPr/>
          </p:nvCxnSpPr>
          <p:spPr>
            <a:xfrm flipH="1">
              <a:off x="2843808" y="3825044"/>
              <a:ext cx="1224136" cy="3600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>
              <a:stCxn id="32" idx="4"/>
              <a:endCxn id="31" idx="4"/>
            </p:cNvCxnSpPr>
            <p:nvPr/>
          </p:nvCxnSpPr>
          <p:spPr>
            <a:xfrm>
              <a:off x="4535996" y="4293096"/>
              <a:ext cx="0" cy="136815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feld 107"/>
          <p:cNvSpPr txBox="1"/>
          <p:nvPr/>
        </p:nvSpPr>
        <p:spPr>
          <a:xfrm>
            <a:off x="3131840" y="2780928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b="1" dirty="0" smtClean="0"/>
              <a:t>Beeinträchtigte</a:t>
            </a:r>
          </a:p>
          <a:p>
            <a:r>
              <a:rPr lang="de-CH" sz="1400" b="1" dirty="0" smtClean="0"/>
              <a:t>/ Nicht </a:t>
            </a:r>
            <a:r>
              <a:rPr lang="de-CH" sz="1400" b="1" dirty="0" err="1" smtClean="0"/>
              <a:t>Beeintr</a:t>
            </a:r>
            <a:r>
              <a:rPr lang="de-CH" sz="1400" b="1" dirty="0" smtClean="0"/>
              <a:t>.</a:t>
            </a:r>
          </a:p>
        </p:txBody>
      </p:sp>
      <p:sp>
        <p:nvSpPr>
          <p:cNvPr id="109" name="Textfeld 108"/>
          <p:cNvSpPr txBox="1"/>
          <p:nvPr/>
        </p:nvSpPr>
        <p:spPr>
          <a:xfrm>
            <a:off x="4860032" y="2780928"/>
            <a:ext cx="93006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CH" sz="1400" b="1" dirty="0" smtClean="0"/>
              <a:t>Frauen / </a:t>
            </a:r>
          </a:p>
          <a:p>
            <a:r>
              <a:rPr lang="de-CH" sz="1400" b="1" dirty="0" smtClean="0"/>
              <a:t>Männer</a:t>
            </a:r>
          </a:p>
        </p:txBody>
      </p:sp>
      <p:sp>
        <p:nvSpPr>
          <p:cNvPr id="110" name="Textfeld 109"/>
          <p:cNvSpPr txBox="1"/>
          <p:nvPr/>
        </p:nvSpPr>
        <p:spPr>
          <a:xfrm>
            <a:off x="3203848" y="4293096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b="1" dirty="0" smtClean="0"/>
              <a:t>Ausländer / </a:t>
            </a:r>
          </a:p>
          <a:p>
            <a:r>
              <a:rPr lang="de-CH" sz="1400" b="1" dirty="0" smtClean="0"/>
              <a:t>Schweizer</a:t>
            </a:r>
          </a:p>
        </p:txBody>
      </p:sp>
      <p:sp>
        <p:nvSpPr>
          <p:cNvPr id="111" name="Textfeld 110"/>
          <p:cNvSpPr txBox="1"/>
          <p:nvPr/>
        </p:nvSpPr>
        <p:spPr>
          <a:xfrm>
            <a:off x="4644008" y="4293096"/>
            <a:ext cx="122822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CH" sz="1400" b="1" smtClean="0"/>
              <a:t>Generations</a:t>
            </a:r>
          </a:p>
          <a:p>
            <a:r>
              <a:rPr lang="de-CH" sz="1400" b="1" smtClean="0"/>
              <a:t>@AXA</a:t>
            </a:r>
            <a:endParaRPr lang="de-CH" sz="1400" b="1" dirty="0" smtClean="0"/>
          </a:p>
        </p:txBody>
      </p:sp>
      <p:pic>
        <p:nvPicPr>
          <p:cNvPr id="130" name="Picture 1" descr="C:\Users\C799009.CHDOLENINET\AppData\Local\Microsoft\Windows\Temporary Internet Files\Content.IE5\AY16W2LA\MP900439274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996952"/>
            <a:ext cx="940930" cy="64162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2" name="Picture 2" descr="C:\Users\C799009.CHDOLENINET\AppData\Local\Microsoft\Windows\Temporary Internet Files\Content.IE5\AY16W2LA\MP900401036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869160"/>
            <a:ext cx="972150" cy="64784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4" name="Picture 3" descr="C:\Users\C799009.CHDOLENINET\AppData\Local\Microsoft\Windows\Temporary Internet Files\Content.IE5\OQDVZ1A8\MP900423036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2852936"/>
            <a:ext cx="836712" cy="83671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4797152"/>
            <a:ext cx="98753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Flexwork@AXA_Yvonne Seitz, AXA Winterthur_Mai 2015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282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7177" y="-179252"/>
            <a:ext cx="6486524" cy="908050"/>
          </a:xfrm>
        </p:spPr>
        <p:txBody>
          <a:bodyPr/>
          <a:lstStyle/>
          <a:p>
            <a:r>
              <a:rPr lang="de-CH" smtClean="0"/>
              <a:t>Diversity-Ziele: Die Mischung machts!</a:t>
            </a:r>
            <a:endParaRPr lang="de-CH" dirty="0"/>
          </a:p>
        </p:txBody>
      </p:sp>
      <p:pic>
        <p:nvPicPr>
          <p:cNvPr id="8" name="Grafik 7" descr="skulptu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89472" y="1159664"/>
            <a:ext cx="2785098" cy="50131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/>
          <p:cNvSpPr txBox="1"/>
          <p:nvPr/>
        </p:nvSpPr>
        <p:spPr>
          <a:xfrm>
            <a:off x="550122" y="1348304"/>
            <a:ext cx="2518638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tx2"/>
                </a:solidFill>
              </a:rPr>
              <a:t>Diskriminierungsfreies </a:t>
            </a:r>
          </a:p>
          <a:p>
            <a:r>
              <a:rPr lang="de-CH" dirty="0" smtClean="0">
                <a:solidFill>
                  <a:schemeClr val="tx2"/>
                </a:solidFill>
              </a:rPr>
              <a:t>Umfeld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969792" y="1780352"/>
            <a:ext cx="207845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tx2"/>
                </a:solidFill>
              </a:rPr>
              <a:t>Work-Life-Balance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206067" y="5094461"/>
            <a:ext cx="1595373" cy="646331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tx2"/>
                </a:solidFill>
              </a:rPr>
              <a:t>Vereinbarkeit </a:t>
            </a:r>
          </a:p>
          <a:p>
            <a:r>
              <a:rPr lang="de-CH" dirty="0" smtClean="0">
                <a:solidFill>
                  <a:schemeClr val="tx2"/>
                </a:solidFill>
              </a:rPr>
              <a:t>Beruf Familie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113808" y="4516656"/>
            <a:ext cx="2016224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chemeClr val="tx2"/>
                </a:solidFill>
              </a:rPr>
              <a:t>Unternehmen </a:t>
            </a:r>
          </a:p>
          <a:p>
            <a:r>
              <a:rPr lang="de-CH" dirty="0" smtClean="0">
                <a:solidFill>
                  <a:schemeClr val="tx2"/>
                </a:solidFill>
              </a:rPr>
              <a:t>positionieren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110514" y="2932480"/>
            <a:ext cx="2595582" cy="923330"/>
          </a:xfrm>
          <a:prstGeom prst="rect">
            <a:avLst/>
          </a:prstGeom>
          <a:noFill/>
          <a:ln>
            <a:solidFill>
              <a:schemeClr val="accent5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tx2"/>
                </a:solidFill>
              </a:rPr>
              <a:t>Ausgewogenes </a:t>
            </a:r>
          </a:p>
          <a:p>
            <a:r>
              <a:rPr lang="de-CH" dirty="0" smtClean="0">
                <a:solidFill>
                  <a:schemeClr val="tx2"/>
                </a:solidFill>
              </a:rPr>
              <a:t>Geschlechterverhältnis </a:t>
            </a:r>
          </a:p>
          <a:p>
            <a:r>
              <a:rPr lang="de-CH" dirty="0" smtClean="0">
                <a:solidFill>
                  <a:schemeClr val="tx2"/>
                </a:solidFill>
              </a:rPr>
              <a:t>im  Management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69192" y="3148504"/>
            <a:ext cx="1864613" cy="646331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tx2"/>
                </a:solidFill>
              </a:rPr>
              <a:t>Potential älterer </a:t>
            </a:r>
          </a:p>
          <a:p>
            <a:r>
              <a:rPr lang="de-CH" dirty="0" smtClean="0">
                <a:solidFill>
                  <a:schemeClr val="tx2"/>
                </a:solidFill>
              </a:rPr>
              <a:t>Mitarbeitenden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3017464" y="1348304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V="1">
            <a:off x="2441400" y="2644448"/>
            <a:ext cx="144016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flipV="1">
            <a:off x="2801440" y="4516656"/>
            <a:ext cx="1224136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flipV="1">
            <a:off x="4313608" y="2140392"/>
            <a:ext cx="1656184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4241600" y="2500432"/>
            <a:ext cx="1872208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5537744" y="4444648"/>
            <a:ext cx="576064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Flexwork@AXA_Yvonne Seitz, AXA Winterthur_Mai 2015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310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Nach rechts gekrümmter Pfeil 49"/>
          <p:cNvSpPr/>
          <p:nvPr/>
        </p:nvSpPr>
        <p:spPr>
          <a:xfrm rot="10800000">
            <a:off x="5076056" y="1412776"/>
            <a:ext cx="2891760" cy="3312368"/>
          </a:xfrm>
          <a:prstGeom prst="curv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smtClean="0">
              <a:solidFill>
                <a:schemeClr val="tx2"/>
              </a:solidFill>
            </a:endParaRPr>
          </a:p>
        </p:txBody>
      </p:sp>
      <p:sp>
        <p:nvSpPr>
          <p:cNvPr id="49" name="Nach rechts gekrümmter Pfeil 48"/>
          <p:cNvSpPr/>
          <p:nvPr/>
        </p:nvSpPr>
        <p:spPr>
          <a:xfrm>
            <a:off x="323528" y="1556792"/>
            <a:ext cx="2891760" cy="3312368"/>
          </a:xfrm>
          <a:prstGeom prst="curv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smtClean="0">
              <a:solidFill>
                <a:schemeClr val="tx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Diversity: 3 Pfeiler zum Erfolg</a:t>
            </a:r>
            <a:endParaRPr lang="de-CH" dirty="0"/>
          </a:p>
        </p:txBody>
      </p:sp>
      <p:sp>
        <p:nvSpPr>
          <p:cNvPr id="28" name="Rechteck 27"/>
          <p:cNvSpPr/>
          <p:nvPr/>
        </p:nvSpPr>
        <p:spPr>
          <a:xfrm>
            <a:off x="755576" y="4005064"/>
            <a:ext cx="1584176" cy="792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3995936" y="1412776"/>
            <a:ext cx="1080120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3491880" y="1412776"/>
            <a:ext cx="1728192" cy="6222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2"/>
              </a:solidFill>
            </a:endParaRPr>
          </a:p>
        </p:txBody>
      </p:sp>
      <p:grpSp>
        <p:nvGrpSpPr>
          <p:cNvPr id="3" name="Gruppieren 28"/>
          <p:cNvGrpSpPr/>
          <p:nvPr/>
        </p:nvGrpSpPr>
        <p:grpSpPr>
          <a:xfrm>
            <a:off x="881590" y="1527174"/>
            <a:ext cx="7086227" cy="3197970"/>
            <a:chOff x="-574648" y="3107440"/>
            <a:chExt cx="4187316" cy="1722393"/>
          </a:xfrm>
        </p:grpSpPr>
        <p:sp>
          <p:nvSpPr>
            <p:cNvPr id="32" name="Gleichschenkliges Dreieck 31"/>
            <p:cNvSpPr/>
            <p:nvPr/>
          </p:nvSpPr>
          <p:spPr>
            <a:xfrm>
              <a:off x="414645" y="3472432"/>
              <a:ext cx="2170059" cy="1202264"/>
            </a:xfrm>
            <a:prstGeom prst="triangle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AXA </a:t>
              </a:r>
            </a:p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Winterthur</a:t>
              </a:r>
            </a:p>
            <a:p>
              <a:pPr algn="ctr"/>
              <a:endParaRPr lang="en-US" dirty="0" smtClean="0">
                <a:solidFill>
                  <a:schemeClr val="tx2"/>
                </a:solidFill>
              </a:endParaRPr>
            </a:p>
            <a:p>
              <a:pPr algn="ctr"/>
              <a:endParaRPr lang="en-US" dirty="0" smtClean="0">
                <a:solidFill>
                  <a:schemeClr val="tx2"/>
                </a:solidFill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1095447" y="3107440"/>
              <a:ext cx="837540" cy="248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tx2"/>
                  </a:solidFill>
                </a:rPr>
                <a:t>Strategie</a:t>
              </a:r>
              <a:endParaRPr lang="en-US" sz="24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-574648" y="4542402"/>
              <a:ext cx="787178" cy="248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tx2"/>
                  </a:solidFill>
                </a:rPr>
                <a:t>Struktur</a:t>
              </a:r>
              <a:endParaRPr lang="en-US" sz="24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754904" y="4403223"/>
              <a:ext cx="857764" cy="42661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algn="ctr">
                <a:defRPr sz="2400">
                  <a:solidFill>
                    <a:schemeClr val="tx2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dirty="0" err="1"/>
                <a:t>Kultur</a:t>
              </a:r>
              <a:endParaRPr lang="en-US" dirty="0"/>
            </a:p>
          </p:txBody>
        </p:sp>
      </p:grpSp>
      <p:sp>
        <p:nvSpPr>
          <p:cNvPr id="38" name="Textfeld 37"/>
          <p:cNvSpPr txBox="1"/>
          <p:nvPr/>
        </p:nvSpPr>
        <p:spPr>
          <a:xfrm>
            <a:off x="1301264" y="1040213"/>
            <a:ext cx="194421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err="1"/>
              <a:t>Personalleitbild</a:t>
            </a:r>
            <a:endParaRPr lang="en-US" dirty="0"/>
          </a:p>
        </p:txBody>
      </p:sp>
      <p:sp>
        <p:nvSpPr>
          <p:cNvPr id="24" name="Textfeld 23"/>
          <p:cNvSpPr txBox="1"/>
          <p:nvPr/>
        </p:nvSpPr>
        <p:spPr>
          <a:xfrm>
            <a:off x="145508" y="3563724"/>
            <a:ext cx="255717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Flexible </a:t>
            </a:r>
            <a:r>
              <a:rPr lang="en-US" dirty="0" err="1"/>
              <a:t>Arbeitsmodelle</a:t>
            </a:r>
            <a:endParaRPr lang="en-US" dirty="0"/>
          </a:p>
        </p:txBody>
      </p:sp>
      <p:sp>
        <p:nvSpPr>
          <p:cNvPr id="31" name="Textfeld 30"/>
          <p:cNvSpPr txBox="1"/>
          <p:nvPr/>
        </p:nvSpPr>
        <p:spPr>
          <a:xfrm>
            <a:off x="5868536" y="4818924"/>
            <a:ext cx="287992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chemeClr val="tx2"/>
                </a:solidFill>
              </a:rPr>
              <a:t>Diverse und authentische Vorbilder 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5028410" y="5509198"/>
            <a:ext cx="180049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tx2"/>
                </a:solidFill>
              </a:rPr>
              <a:t>Lunch &amp; Learns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5220072" y="924459"/>
            <a:ext cx="324035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err="1"/>
              <a:t>Anbindung</a:t>
            </a:r>
            <a:r>
              <a:rPr lang="en-US"/>
              <a:t> an AXA-Strategie</a:t>
            </a:r>
            <a:endParaRPr lang="en-US" dirty="0"/>
          </a:p>
        </p:txBody>
      </p:sp>
      <p:sp>
        <p:nvSpPr>
          <p:cNvPr id="48" name="Textfeld 47"/>
          <p:cNvSpPr txBox="1"/>
          <p:nvPr/>
        </p:nvSpPr>
        <p:spPr>
          <a:xfrm>
            <a:off x="431093" y="5466420"/>
            <a:ext cx="3805032" cy="369332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err="1"/>
              <a:t>Unterstützung</a:t>
            </a:r>
            <a:r>
              <a:rPr lang="en-US"/>
              <a:t> </a:t>
            </a:r>
            <a:r>
              <a:rPr lang="en-US" smtClean="0"/>
              <a:t>von Vorgesetzen</a:t>
            </a:r>
            <a:endParaRPr lang="en-US" dirty="0"/>
          </a:p>
        </p:txBody>
      </p:sp>
      <p:sp>
        <p:nvSpPr>
          <p:cNvPr id="26" name="Textfeld 25"/>
          <p:cNvSpPr txBox="1"/>
          <p:nvPr/>
        </p:nvSpPr>
        <p:spPr>
          <a:xfrm>
            <a:off x="6082587" y="1778030"/>
            <a:ext cx="231885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mtClean="0"/>
              <a:t>Aktiver Einbezug von Geschäftsleitung und Management</a:t>
            </a:r>
            <a:endParaRPr lang="en-US" dirty="0"/>
          </a:p>
        </p:txBody>
      </p:sp>
      <p:sp>
        <p:nvSpPr>
          <p:cNvPr id="36" name="Textfeld 35"/>
          <p:cNvSpPr txBox="1"/>
          <p:nvPr/>
        </p:nvSpPr>
        <p:spPr>
          <a:xfrm>
            <a:off x="2138456" y="5939775"/>
            <a:ext cx="2459712" cy="369332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Child- und Elder Care</a:t>
            </a:r>
            <a:endParaRPr lang="en-US" dirty="0"/>
          </a:p>
        </p:txBody>
      </p:sp>
      <p:sp>
        <p:nvSpPr>
          <p:cNvPr id="21" name="Textfeld 20"/>
          <p:cNvSpPr txBox="1"/>
          <p:nvPr/>
        </p:nvSpPr>
        <p:spPr>
          <a:xfrm>
            <a:off x="840419" y="4986881"/>
            <a:ext cx="351555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80-100% Stellenausschreibung</a:t>
            </a:r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>
            <a:off x="6803255" y="5939775"/>
            <a:ext cx="177484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Kommunikation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Flexwork@AXA_Yvonne Seitz, AXA Winterthur_Mai 2015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58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smtClean="0"/>
              <a:t> </a:t>
            </a:r>
            <a:br>
              <a:rPr lang="de-CH" smtClean="0"/>
            </a:br>
            <a:r>
              <a:rPr lang="de-CH" smtClean="0"/>
              <a:t>Diversity Konkret</a:t>
            </a:r>
            <a:endParaRPr lang="de-CH" dirty="0" smtClean="0"/>
          </a:p>
        </p:txBody>
      </p:sp>
      <p:sp>
        <p:nvSpPr>
          <p:cNvPr id="41" name="Rechteck 40"/>
          <p:cNvSpPr/>
          <p:nvPr/>
        </p:nvSpPr>
        <p:spPr>
          <a:xfrm>
            <a:off x="709684" y="953185"/>
            <a:ext cx="7683689" cy="5760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 smtClean="0">
                <a:solidFill>
                  <a:schemeClr val="accent4"/>
                </a:solidFill>
              </a:rPr>
              <a:t>Rollemodelle &amp; Flexible Arbeitsmodelle</a:t>
            </a:r>
            <a:r>
              <a:rPr lang="de-CH" smtClean="0">
                <a:solidFill>
                  <a:schemeClr val="tx2"/>
                </a:solidFill>
              </a:rPr>
              <a:t>: Flexwork-Kampagne</a:t>
            </a:r>
            <a:endParaRPr lang="de-CH" dirty="0">
              <a:solidFill>
                <a:schemeClr val="tx2"/>
              </a:solidFill>
            </a:endParaRPr>
          </a:p>
        </p:txBody>
      </p:sp>
      <p:pic>
        <p:nvPicPr>
          <p:cNvPr id="43" name="Picture 13" descr="C:\Users\C724408\Desktop\Jpegs\f12\3A_0001_AXA_Employer_F12_DE-CH_v4_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41333" y="1890834"/>
            <a:ext cx="3746373" cy="17856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333" y="3532023"/>
            <a:ext cx="2798595" cy="106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731" y="1436067"/>
            <a:ext cx="2183642" cy="120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3328519" y="51254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200">
                <a:hlinkClick r:id="rId6"/>
              </a:rPr>
              <a:t>https://</a:t>
            </a:r>
            <a:r>
              <a:rPr lang="de-CH" sz="1200" smtClean="0">
                <a:hlinkClick r:id="rId6"/>
              </a:rPr>
              <a:t>www.youtube.com/watch?v=47fb_hcyehM</a:t>
            </a:r>
            <a:endParaRPr lang="de-CH" sz="1200" smtClean="0"/>
          </a:p>
          <a:p>
            <a:endParaRPr lang="de-CH" sz="1200"/>
          </a:p>
          <a:p>
            <a:r>
              <a:rPr lang="de-CH" sz="1200">
                <a:hlinkClick r:id="rId7"/>
              </a:rPr>
              <a:t>https://</a:t>
            </a:r>
            <a:r>
              <a:rPr lang="de-CH" sz="1200" smtClean="0">
                <a:hlinkClick r:id="rId7"/>
              </a:rPr>
              <a:t>www.youtube.com/watch?v=6sEa5Yct5UY</a:t>
            </a:r>
            <a:endParaRPr lang="de-CH" sz="1200" smtClean="0"/>
          </a:p>
          <a:p>
            <a:endParaRPr lang="de-CH" sz="1200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730" y="2558177"/>
            <a:ext cx="2451873" cy="147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561" y="3840815"/>
            <a:ext cx="2624042" cy="116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>
            <a:off x="424514" y="2567749"/>
            <a:ext cx="3143023" cy="43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 dirty="0">
              <a:solidFill>
                <a:schemeClr val="tx2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025" y="4354877"/>
            <a:ext cx="1176901" cy="154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4"/>
          <p:cNvSpPr txBox="1">
            <a:spLocks noChangeArrowheads="1"/>
          </p:cNvSpPr>
          <p:nvPr/>
        </p:nvSpPr>
        <p:spPr bwMode="auto">
          <a:xfrm>
            <a:off x="518037" y="2580079"/>
            <a:ext cx="289298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CH" smtClean="0">
                <a:solidFill>
                  <a:schemeClr val="accent4"/>
                </a:solidFill>
              </a:rPr>
              <a:t>Netzwerk</a:t>
            </a:r>
            <a:r>
              <a:rPr lang="de-CH" smtClean="0">
                <a:solidFill>
                  <a:schemeClr val="tx2"/>
                </a:solidFill>
              </a:rPr>
              <a:t>: Speed-Dating</a:t>
            </a:r>
            <a:endParaRPr lang="de-CH" dirty="0">
              <a:solidFill>
                <a:schemeClr val="tx2"/>
              </a:solidFill>
            </a:endParaRPr>
          </a:p>
        </p:txBody>
      </p:sp>
      <p:pic>
        <p:nvPicPr>
          <p:cNvPr id="14" name="Picture 3" descr="\\Nwfnvf02\c131032$\DATA\My Pictures\Speed-Dating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43" y="3195198"/>
            <a:ext cx="1939884" cy="129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\\Nwfnvf02\c131032$\DATA\My Pictures\speeddatin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42" y="4334428"/>
            <a:ext cx="1535883" cy="154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75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C406260\AppData\Local\Microsoft\Windows\Temporary Internet Files\Content.Outlook\KB4MQELU\iStock_000007751883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2578608" cy="1728216"/>
          </a:xfrm>
          <a:prstGeom prst="rect">
            <a:avLst/>
          </a:prstGeom>
          <a:noFill/>
        </p:spPr>
      </p:pic>
      <p:sp>
        <p:nvSpPr>
          <p:cNvPr id="34" name="Rechteck 33"/>
          <p:cNvSpPr/>
          <p:nvPr/>
        </p:nvSpPr>
        <p:spPr>
          <a:xfrm>
            <a:off x="6084168" y="5589240"/>
            <a:ext cx="208823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251520" y="5589240"/>
            <a:ext cx="1800200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3995936" y="1412776"/>
            <a:ext cx="1080120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563888" y="1268760"/>
            <a:ext cx="208823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Mehrwert in 3 Dimensionen </a:t>
            </a:r>
            <a:endParaRPr lang="en-US" dirty="0"/>
          </a:p>
        </p:txBody>
      </p:sp>
      <p:grpSp>
        <p:nvGrpSpPr>
          <p:cNvPr id="3" name="Gruppieren 28"/>
          <p:cNvGrpSpPr/>
          <p:nvPr/>
        </p:nvGrpSpPr>
        <p:grpSpPr>
          <a:xfrm>
            <a:off x="508869" y="1412775"/>
            <a:ext cx="7577877" cy="4752526"/>
            <a:chOff x="-794891" y="3045822"/>
            <a:chExt cx="4477836" cy="2559658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6" name="Gleichschenkliges Dreieck 15"/>
            <p:cNvSpPr/>
            <p:nvPr/>
          </p:nvSpPr>
          <p:spPr>
            <a:xfrm>
              <a:off x="414645" y="3472432"/>
              <a:ext cx="2170059" cy="1202264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AXA </a:t>
              </a:r>
            </a:p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Winterthur</a:t>
              </a:r>
            </a:p>
            <a:p>
              <a:pPr algn="ctr"/>
              <a:endParaRPr lang="en-US" dirty="0" smtClean="0">
                <a:solidFill>
                  <a:schemeClr val="tx2"/>
                </a:solidFill>
              </a:endParaRPr>
            </a:p>
            <a:p>
              <a:pPr algn="ctr"/>
              <a:endParaRPr lang="en-US" dirty="0" smtClean="0">
                <a:solidFill>
                  <a:schemeClr val="tx2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092849" y="3045822"/>
              <a:ext cx="1026986" cy="215495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tx2"/>
                  </a:solidFill>
                </a:rPr>
                <a:t>Mitarbeitende</a:t>
              </a:r>
              <a:endParaRPr lang="en-US" sz="20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-794891" y="5381386"/>
              <a:ext cx="723353" cy="215495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tx2"/>
                  </a:solidFill>
                </a:rPr>
                <a:t>Kunden</a:t>
              </a:r>
              <a:endParaRPr lang="en-US" sz="20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2576640" y="5383197"/>
              <a:ext cx="1106305" cy="222283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tx2"/>
                  </a:solidFill>
                </a:rPr>
                <a:t>Öffentlichkeit</a:t>
              </a:r>
              <a:endParaRPr lang="en-US" sz="20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1273359" y="4769465"/>
              <a:ext cx="808328" cy="215495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chemeClr val="accent4"/>
                  </a:solidFill>
                </a:rPr>
                <a:t>Vertrauen</a:t>
              </a:r>
              <a:endParaRPr lang="en-US" sz="2000" b="1" dirty="0" smtClean="0">
                <a:solidFill>
                  <a:schemeClr val="accent4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 rot="3000000">
              <a:off x="1775714" y="3861465"/>
              <a:ext cx="1042248" cy="236429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chemeClr val="accent4"/>
                  </a:solidFill>
                </a:rPr>
                <a:t>Einzigartigkeit</a:t>
              </a:r>
              <a:endParaRPr lang="en-US" sz="2000" b="1" dirty="0" smtClean="0">
                <a:solidFill>
                  <a:schemeClr val="accent4"/>
                </a:solidFill>
              </a:endParaRPr>
            </a:p>
          </p:txBody>
        </p:sp>
      </p:grpSp>
      <p:sp>
        <p:nvSpPr>
          <p:cNvPr id="31" name="Textfeld 30"/>
          <p:cNvSpPr txBox="1"/>
          <p:nvPr/>
        </p:nvSpPr>
        <p:spPr>
          <a:xfrm rot="-3000000">
            <a:off x="2029561" y="2900836"/>
            <a:ext cx="2191626" cy="400110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4"/>
                </a:solidFill>
              </a:rPr>
              <a:t>Glaubwürdigkeit</a:t>
            </a:r>
            <a:endParaRPr lang="en-US" sz="2000" b="1" dirty="0" smtClean="0">
              <a:solidFill>
                <a:schemeClr val="accent4"/>
              </a:solidFill>
            </a:endParaRPr>
          </a:p>
        </p:txBody>
      </p:sp>
      <p:cxnSp>
        <p:nvCxnSpPr>
          <p:cNvPr id="36" name="Gerade Verbindung mit Pfeil 35"/>
          <p:cNvCxnSpPr/>
          <p:nvPr/>
        </p:nvCxnSpPr>
        <p:spPr>
          <a:xfrm flipH="1">
            <a:off x="1835696" y="1988840"/>
            <a:ext cx="1512168" cy="1800200"/>
          </a:xfrm>
          <a:prstGeom prst="straightConnector1">
            <a:avLst/>
          </a:prstGeom>
          <a:ln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 flipH="1">
            <a:off x="2627784" y="5157192"/>
            <a:ext cx="3456384" cy="0"/>
          </a:xfrm>
          <a:prstGeom prst="straightConnector1">
            <a:avLst/>
          </a:prstGeom>
          <a:ln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>
            <a:off x="5436096" y="2060848"/>
            <a:ext cx="1440160" cy="1800200"/>
          </a:xfrm>
          <a:prstGeom prst="straightConnector1">
            <a:avLst/>
          </a:prstGeom>
          <a:ln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Users\C406260\AppData\Local\Microsoft\Windows\Temporary Internet Files\Content.Outlook\KB4MQELU\iStock_000014398841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933056"/>
            <a:ext cx="2171154" cy="1444879"/>
          </a:xfrm>
          <a:prstGeom prst="rect">
            <a:avLst/>
          </a:prstGeom>
          <a:noFill/>
        </p:spPr>
      </p:pic>
      <p:sp>
        <p:nvSpPr>
          <p:cNvPr id="28" name="Textfeld 27"/>
          <p:cNvSpPr txBox="1"/>
          <p:nvPr/>
        </p:nvSpPr>
        <p:spPr>
          <a:xfrm>
            <a:off x="467544" y="4797152"/>
            <a:ext cx="1236236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accent3">
                <a:lumMod val="9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Segment: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50 Plus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6420177" y="2420888"/>
            <a:ext cx="1569660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accent3">
                <a:lumMod val="9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Massnahmen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50 Plus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739218" y="1837925"/>
            <a:ext cx="1676741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9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tx2"/>
                </a:solidFill>
              </a:rPr>
              <a:t>Young families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67544" y="4236652"/>
            <a:ext cx="1676741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9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tx2"/>
                </a:solidFill>
              </a:rPr>
              <a:t>Young families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Flexwork@AXA_Yvonne Seitz, AXA Winterthur_Mai 2015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26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PPT_AXA_EN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9_template_PPT_AXA_EN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AXA">
  <a:themeElements>
    <a:clrScheme name="AXAColors">
      <a:dk1>
        <a:sysClr val="windowText" lastClr="000000"/>
      </a:dk1>
      <a:lt1>
        <a:sysClr val="window" lastClr="FFFFFF"/>
      </a:lt1>
      <a:dk2>
        <a:srgbClr val="103184"/>
      </a:dk2>
      <a:lt2>
        <a:srgbClr val="FFFFFF"/>
      </a:lt2>
      <a:accent1>
        <a:srgbClr val="103184"/>
      </a:accent1>
      <a:accent2>
        <a:srgbClr val="4B91CD"/>
      </a:accent2>
      <a:accent3>
        <a:srgbClr val="B69049"/>
      </a:accent3>
      <a:accent4>
        <a:srgbClr val="004563"/>
      </a:accent4>
      <a:accent5>
        <a:srgbClr val="7FA2B1"/>
      </a:accent5>
      <a:accent6>
        <a:srgbClr val="FF1821"/>
      </a:accent6>
      <a:hlink>
        <a:srgbClr val="4B91CD"/>
      </a:hlink>
      <a:folHlink>
        <a:srgbClr val="800080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Thème Office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hème Office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plate_PPT_AXA_EN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template_PPT_AXA_EN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template_PPT_AXA_EN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4_template_PPT_AXA_EN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5_template_PPT_AXA_EN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6_template_PPT_AXA_EN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7_template_PPT_AXA_EN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8_template_PPT_AXA_EN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352</Words>
  <Application>Microsoft Office PowerPoint</Application>
  <PresentationFormat>Bildschirmpräsentation (4:3)</PresentationFormat>
  <Paragraphs>93</Paragraphs>
  <Slides>6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11</vt:i4>
      </vt:variant>
      <vt:variant>
        <vt:lpstr>Folientitel</vt:lpstr>
      </vt:variant>
      <vt:variant>
        <vt:i4>6</vt:i4>
      </vt:variant>
    </vt:vector>
  </HeadingPairs>
  <TitlesOfParts>
    <vt:vector size="17" baseType="lpstr">
      <vt:lpstr>template_PPT_AXA_EN</vt:lpstr>
      <vt:lpstr>1_template_PPT_AXA_EN</vt:lpstr>
      <vt:lpstr>2_template_PPT_AXA_EN</vt:lpstr>
      <vt:lpstr>3_template_PPT_AXA_EN</vt:lpstr>
      <vt:lpstr>4_template_PPT_AXA_EN</vt:lpstr>
      <vt:lpstr>5_template_PPT_AXA_EN</vt:lpstr>
      <vt:lpstr>6_template_PPT_AXA_EN</vt:lpstr>
      <vt:lpstr>7_template_PPT_AXA_EN</vt:lpstr>
      <vt:lpstr>8_template_PPT_AXA_EN</vt:lpstr>
      <vt:lpstr>9_template_PPT_AXA_EN</vt:lpstr>
      <vt:lpstr>AXA</vt:lpstr>
      <vt:lpstr>      FlexWork@AXA Winterthur</vt:lpstr>
      <vt:lpstr>Diversity: Das Rezept für eine vielfältige Zukunft</vt:lpstr>
      <vt:lpstr>Diversity-Ziele: Die Mischung machts!</vt:lpstr>
      <vt:lpstr>Diversity: 3 Pfeiler zum Erfolg</vt:lpstr>
      <vt:lpstr>  Diversity Konkret</vt:lpstr>
      <vt:lpstr>Mehrwert in 3 Dimensionen </vt:lpstr>
    </vt:vector>
  </TitlesOfParts>
  <Company>AXA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PERDRIEU Sylvia</dc:creator>
  <cp:lastModifiedBy>Yvonne Seitz-Strittmatter</cp:lastModifiedBy>
  <cp:revision>141</cp:revision>
  <cp:lastPrinted>2015-04-21T09:47:45Z</cp:lastPrinted>
  <dcterms:created xsi:type="dcterms:W3CDTF">2014-10-17T09:05:02Z</dcterms:created>
  <dcterms:modified xsi:type="dcterms:W3CDTF">2015-04-28T14:34:20Z</dcterms:modified>
</cp:coreProperties>
</file>