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handoutMasterIdLst>
    <p:handoutMasterId r:id="rId10"/>
  </p:handoutMasterIdLst>
  <p:sldIdLst>
    <p:sldId id="439" r:id="rId2"/>
    <p:sldId id="443" r:id="rId3"/>
    <p:sldId id="454" r:id="rId4"/>
    <p:sldId id="466" r:id="rId5"/>
    <p:sldId id="440" r:id="rId6"/>
    <p:sldId id="441" r:id="rId7"/>
    <p:sldId id="300" r:id="rId8"/>
  </p:sldIdLst>
  <p:sldSz cx="9144000" cy="6858000" type="screen4x3"/>
  <p:notesSz cx="6807200" cy="9939338"/>
  <p:embeddedFontLst>
    <p:embeddedFont>
      <p:font typeface="Calibri" panose="020F0502020204030204" pitchFamily="34" charset="0"/>
      <p:regular r:id="rId11"/>
      <p:bold r:id="rId12"/>
      <p:italic r:id="rId13"/>
      <p:boldItalic r:id="rId14"/>
    </p:embeddedFont>
  </p:embeddedFontLst>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orient="horz" pos="3612">
          <p15:clr>
            <a:srgbClr val="A4A3A4"/>
          </p15:clr>
        </p15:guide>
        <p15:guide id="3"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0" userDrawn="1">
          <p15:clr>
            <a:srgbClr val="A4A3A4"/>
          </p15:clr>
        </p15:guide>
        <p15:guide id="3" orient="horz" pos="3131" userDrawn="1">
          <p15:clr>
            <a:srgbClr val="A4A3A4"/>
          </p15:clr>
        </p15:guide>
        <p15:guide id="4"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yet Janiqu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63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30" autoAdjust="0"/>
    <p:restoredTop sz="54857" autoAdjust="0"/>
  </p:normalViewPr>
  <p:slideViewPr>
    <p:cSldViewPr>
      <p:cViewPr varScale="1">
        <p:scale>
          <a:sx n="66" d="100"/>
          <a:sy n="66" d="100"/>
        </p:scale>
        <p:origin x="1646" y="22"/>
      </p:cViewPr>
      <p:guideLst>
        <p:guide orient="horz" pos="2160"/>
        <p:guide orient="horz" pos="3612"/>
        <p:guide pos="2880"/>
      </p:guideLst>
    </p:cSldViewPr>
  </p:slideViewPr>
  <p:outlineViewPr>
    <p:cViewPr>
      <p:scale>
        <a:sx n="33" d="100"/>
        <a:sy n="33" d="100"/>
      </p:scale>
      <p:origin x="60" y="102282"/>
    </p:cViewPr>
  </p:outlineViewPr>
  <p:notesTextViewPr>
    <p:cViewPr>
      <p:scale>
        <a:sx n="1" d="1"/>
        <a:sy n="1" d="1"/>
      </p:scale>
      <p:origin x="0" y="0"/>
    </p:cViewPr>
  </p:notesTextViewPr>
  <p:sorterViewPr>
    <p:cViewPr>
      <p:scale>
        <a:sx n="200" d="100"/>
        <a:sy n="200" d="100"/>
      </p:scale>
      <p:origin x="0" y="0"/>
    </p:cViewPr>
  </p:sorterViewPr>
  <p:notesViewPr>
    <p:cSldViewPr>
      <p:cViewPr varScale="1">
        <p:scale>
          <a:sx n="46" d="100"/>
          <a:sy n="46" d="100"/>
        </p:scale>
        <p:origin x="2806" y="31"/>
      </p:cViewPr>
      <p:guideLst>
        <p:guide orient="horz" pos="3126"/>
        <p:guide pos="2140"/>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handoutMaster" Target="handoutMasters/handout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573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9787" cy="496729"/>
          </a:xfrm>
          <a:prstGeom prst="rect">
            <a:avLst/>
          </a:prstGeom>
        </p:spPr>
        <p:txBody>
          <a:bodyPr vert="horz" lIns="91394" tIns="45697" rIns="91394" bIns="45697" rtlCol="0"/>
          <a:lstStyle>
            <a:lvl1pPr algn="l" fontAlgn="auto">
              <a:spcBef>
                <a:spcPts val="0"/>
              </a:spcBef>
              <a:spcAft>
                <a:spcPts val="0"/>
              </a:spcAft>
              <a:defRPr sz="1200">
                <a:latin typeface="+mn-lt"/>
                <a:cs typeface="+mn-cs"/>
              </a:defRPr>
            </a:lvl1pPr>
          </a:lstStyle>
          <a:p>
            <a:pPr>
              <a:defRPr/>
            </a:pPr>
            <a:endParaRPr lang="de-CH"/>
          </a:p>
        </p:txBody>
      </p:sp>
      <p:sp>
        <p:nvSpPr>
          <p:cNvPr id="3" name="Datumsplatzhalter 2"/>
          <p:cNvSpPr>
            <a:spLocks noGrp="1"/>
          </p:cNvSpPr>
          <p:nvPr>
            <p:ph type="dt" idx="1"/>
          </p:nvPr>
        </p:nvSpPr>
        <p:spPr>
          <a:xfrm>
            <a:off x="3855828" y="0"/>
            <a:ext cx="2949787" cy="496729"/>
          </a:xfrm>
          <a:prstGeom prst="rect">
            <a:avLst/>
          </a:prstGeom>
        </p:spPr>
        <p:txBody>
          <a:bodyPr vert="horz" lIns="91394" tIns="45697" rIns="91394" bIns="45697" rtlCol="0"/>
          <a:lstStyle>
            <a:lvl1pPr algn="r" fontAlgn="auto">
              <a:spcBef>
                <a:spcPts val="0"/>
              </a:spcBef>
              <a:spcAft>
                <a:spcPts val="0"/>
              </a:spcAft>
              <a:defRPr sz="1200">
                <a:latin typeface="+mn-lt"/>
                <a:cs typeface="+mn-cs"/>
              </a:defRPr>
            </a:lvl1pPr>
          </a:lstStyle>
          <a:p>
            <a:pPr>
              <a:defRPr/>
            </a:pPr>
            <a:fld id="{C6716FC6-3C0D-4A6D-A52F-2C27C0BEB186}" type="datetimeFigureOut">
              <a:rPr lang="de-CH"/>
              <a:pPr>
                <a:defRPr/>
              </a:pPr>
              <a:t>24.04.2015</a:t>
            </a:fld>
            <a:endParaRPr lang="de-CH" dirty="0"/>
          </a:p>
        </p:txBody>
      </p:sp>
      <p:sp>
        <p:nvSpPr>
          <p:cNvPr id="4" name="Folienbildplatzhalt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394" tIns="45697" rIns="91394" bIns="45697" rtlCol="0" anchor="ctr"/>
          <a:lstStyle/>
          <a:p>
            <a:pPr lvl="0"/>
            <a:endParaRPr lang="de-CH" noProof="0" dirty="0"/>
          </a:p>
        </p:txBody>
      </p:sp>
      <p:sp>
        <p:nvSpPr>
          <p:cNvPr id="5" name="Notizenplatzhalter 4"/>
          <p:cNvSpPr>
            <a:spLocks noGrp="1"/>
          </p:cNvSpPr>
          <p:nvPr>
            <p:ph type="body" sz="quarter" idx="3"/>
          </p:nvPr>
        </p:nvSpPr>
        <p:spPr>
          <a:xfrm>
            <a:off x="680720" y="4721307"/>
            <a:ext cx="5445760" cy="4472146"/>
          </a:xfrm>
          <a:prstGeom prst="rect">
            <a:avLst/>
          </a:prstGeom>
        </p:spPr>
        <p:txBody>
          <a:bodyPr vert="horz" lIns="91394" tIns="45697" rIns="91394" bIns="45697"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CH" noProof="0"/>
          </a:p>
        </p:txBody>
      </p:sp>
      <p:sp>
        <p:nvSpPr>
          <p:cNvPr id="6" name="Fußzeilenplatzhalter 5"/>
          <p:cNvSpPr>
            <a:spLocks noGrp="1"/>
          </p:cNvSpPr>
          <p:nvPr>
            <p:ph type="ftr" sz="quarter" idx="4"/>
          </p:nvPr>
        </p:nvSpPr>
        <p:spPr>
          <a:xfrm>
            <a:off x="1" y="9441024"/>
            <a:ext cx="2949787" cy="496728"/>
          </a:xfrm>
          <a:prstGeom prst="rect">
            <a:avLst/>
          </a:prstGeom>
        </p:spPr>
        <p:txBody>
          <a:bodyPr vert="horz" lIns="91394" tIns="45697" rIns="91394" bIns="45697" rtlCol="0" anchor="b"/>
          <a:lstStyle>
            <a:lvl1pPr algn="l" fontAlgn="auto">
              <a:spcBef>
                <a:spcPts val="0"/>
              </a:spcBef>
              <a:spcAft>
                <a:spcPts val="0"/>
              </a:spcAft>
              <a:defRPr sz="1200">
                <a:latin typeface="+mn-lt"/>
                <a:cs typeface="+mn-cs"/>
              </a:defRPr>
            </a:lvl1pPr>
          </a:lstStyle>
          <a:p>
            <a:pPr>
              <a:defRPr/>
            </a:pPr>
            <a:endParaRPr lang="de-CH"/>
          </a:p>
        </p:txBody>
      </p:sp>
      <p:sp>
        <p:nvSpPr>
          <p:cNvPr id="7" name="Foliennummernplatzhalter 6"/>
          <p:cNvSpPr>
            <a:spLocks noGrp="1"/>
          </p:cNvSpPr>
          <p:nvPr>
            <p:ph type="sldNum" sz="quarter" idx="5"/>
          </p:nvPr>
        </p:nvSpPr>
        <p:spPr>
          <a:xfrm>
            <a:off x="3855828" y="9441024"/>
            <a:ext cx="2949787" cy="496728"/>
          </a:xfrm>
          <a:prstGeom prst="rect">
            <a:avLst/>
          </a:prstGeom>
        </p:spPr>
        <p:txBody>
          <a:bodyPr vert="horz" lIns="91394" tIns="45697" rIns="91394" bIns="45697" rtlCol="0" anchor="b"/>
          <a:lstStyle>
            <a:lvl1pPr algn="r" fontAlgn="auto">
              <a:spcBef>
                <a:spcPts val="0"/>
              </a:spcBef>
              <a:spcAft>
                <a:spcPts val="0"/>
              </a:spcAft>
              <a:defRPr sz="1200">
                <a:latin typeface="+mn-lt"/>
                <a:cs typeface="+mn-cs"/>
              </a:defRPr>
            </a:lvl1pPr>
          </a:lstStyle>
          <a:p>
            <a:pPr>
              <a:defRPr/>
            </a:pPr>
            <a:fld id="{89363AB1-BDA2-4BB1-AC46-16AF17C13354}" type="slidenum">
              <a:rPr lang="de-CH"/>
              <a:pPr>
                <a:defRPr/>
              </a:pPr>
              <a:t>‹#›</a:t>
            </a:fld>
            <a:endParaRPr lang="de-CH" dirty="0"/>
          </a:p>
        </p:txBody>
      </p:sp>
    </p:spTree>
    <p:extLst>
      <p:ext uri="{BB962C8B-B14F-4D97-AF65-F5344CB8AC3E}">
        <p14:creationId xmlns:p14="http://schemas.microsoft.com/office/powerpoint/2010/main" val="33135232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Folienbildplatzhalter 1"/>
          <p:cNvSpPr>
            <a:spLocks noGrp="1" noRot="1" noChangeAspect="1"/>
          </p:cNvSpPr>
          <p:nvPr>
            <p:ph type="sldImg"/>
          </p:nvPr>
        </p:nvSpPr>
        <p:spPr bwMode="auto">
          <a:noFill/>
          <a:ln>
            <a:solidFill>
              <a:srgbClr val="000000"/>
            </a:solidFill>
            <a:miter lim="800000"/>
            <a:headEnd/>
            <a:tailEnd/>
          </a:ln>
        </p:spPr>
      </p:sp>
      <p:sp>
        <p:nvSpPr>
          <p:cNvPr id="1433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CH" sz="1000" dirty="0">
                <a:latin typeface="Arial" panose="020B0604020202020204" pitchFamily="34" charset="0"/>
                <a:cs typeface="Arial" panose="020B0604020202020204" pitchFamily="34" charset="0"/>
              </a:rPr>
              <a:t>Ich muss zugeben, dass ich sehr skeptisch war, als ich die Einladung bekommen habe um am heutigen Anlass teilzunehmen.</a:t>
            </a:r>
          </a:p>
          <a:p>
            <a:pPr eaLnBrk="1" hangingPunct="1">
              <a:spcBef>
                <a:spcPct val="0"/>
              </a:spcBef>
            </a:pPr>
            <a:endParaRPr lang="de-CH" sz="1000" dirty="0">
              <a:latin typeface="Arial" panose="020B0604020202020204" pitchFamily="34" charset="0"/>
              <a:cs typeface="Arial" panose="020B0604020202020204" pitchFamily="34" charset="0"/>
            </a:endParaRPr>
          </a:p>
          <a:p>
            <a:pPr eaLnBrk="1" hangingPunct="1">
              <a:spcBef>
                <a:spcPct val="0"/>
              </a:spcBef>
            </a:pPr>
            <a:r>
              <a:rPr lang="de-CH" sz="1000" dirty="0">
                <a:latin typeface="Arial" panose="020B0604020202020204" pitchFamily="34" charset="0"/>
                <a:cs typeface="Arial" panose="020B0604020202020204" pitchFamily="34" charset="0"/>
              </a:rPr>
              <a:t>Ich habe mir die Frage gestellt, was kann ich überhaupt für Inputs liefern?</a:t>
            </a:r>
          </a:p>
          <a:p>
            <a:pPr eaLnBrk="1" hangingPunct="1">
              <a:spcBef>
                <a:spcPct val="0"/>
              </a:spcBef>
            </a:pPr>
            <a:endParaRPr lang="de-CH" sz="1000" dirty="0">
              <a:latin typeface="Arial" panose="020B0604020202020204" pitchFamily="34" charset="0"/>
              <a:cs typeface="Arial" panose="020B0604020202020204" pitchFamily="34" charset="0"/>
            </a:endParaRPr>
          </a:p>
          <a:p>
            <a:pPr eaLnBrk="1" hangingPunct="1">
              <a:spcBef>
                <a:spcPct val="0"/>
              </a:spcBef>
            </a:pPr>
            <a:r>
              <a:rPr lang="de-CH" sz="1000" dirty="0">
                <a:latin typeface="Arial" panose="020B0604020202020204" pitchFamily="34" charset="0"/>
                <a:cs typeface="Arial" panose="020B0604020202020204" pitchFamily="34" charset="0"/>
              </a:rPr>
              <a:t>Ich hatte auch Klischees im Kopf: </a:t>
            </a:r>
            <a:endParaRPr lang="de-CH" baseline="0" dirty="0" smtClean="0">
              <a:latin typeface="Arial" panose="020B0604020202020204" pitchFamily="34" charset="0"/>
              <a:cs typeface="Arial" panose="020B0604020202020204" pitchFamily="34" charset="0"/>
            </a:endParaRPr>
          </a:p>
          <a:p>
            <a:pPr eaLnBrk="1" hangingPunct="1">
              <a:spcBef>
                <a:spcPct val="0"/>
              </a:spcBef>
            </a:pPr>
            <a:endParaRPr lang="de-CH"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0907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Clr>
                <a:srgbClr val="2A63B2"/>
              </a:buClr>
            </a:pPr>
            <a:endParaRPr lang="de-CH" dirty="0">
              <a:latin typeface="Arial" panose="020B0604020202020204" pitchFamily="34" charset="0"/>
              <a:cs typeface="Arial" panose="020B0604020202020204" pitchFamily="34" charset="0"/>
            </a:endParaRPr>
          </a:p>
          <a:p>
            <a:pPr>
              <a:buClr>
                <a:srgbClr val="2A63B2"/>
              </a:buClr>
            </a:pPr>
            <a:r>
              <a:rPr lang="de-CH" dirty="0">
                <a:latin typeface="Arial" panose="020B0604020202020204" pitchFamily="34" charset="0"/>
                <a:cs typeface="Arial" panose="020B0604020202020204" pitchFamily="34" charset="0"/>
              </a:rPr>
              <a:t> </a:t>
            </a:r>
          </a:p>
          <a:p>
            <a:endParaRPr lang="de-CH" dirty="0"/>
          </a:p>
        </p:txBody>
      </p:sp>
      <p:sp>
        <p:nvSpPr>
          <p:cNvPr id="4" name="Foliennummernplatzhalter 3"/>
          <p:cNvSpPr>
            <a:spLocks noGrp="1"/>
          </p:cNvSpPr>
          <p:nvPr>
            <p:ph type="sldNum" sz="quarter" idx="10"/>
          </p:nvPr>
        </p:nvSpPr>
        <p:spPr/>
        <p:txBody>
          <a:bodyPr/>
          <a:lstStyle/>
          <a:p>
            <a:pPr>
              <a:defRPr/>
            </a:pPr>
            <a:fld id="{89363AB1-BDA2-4BB1-AC46-16AF17C13354}" type="slidenum">
              <a:rPr lang="de-CH" smtClean="0"/>
              <a:pPr>
                <a:defRPr/>
              </a:pPr>
              <a:t>2</a:t>
            </a:fld>
            <a:endParaRPr lang="de-CH" dirty="0"/>
          </a:p>
        </p:txBody>
      </p:sp>
    </p:spTree>
    <p:extLst>
      <p:ext uri="{BB962C8B-B14F-4D97-AF65-F5344CB8AC3E}">
        <p14:creationId xmlns:p14="http://schemas.microsoft.com/office/powerpoint/2010/main" val="1288680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fr-CH" dirty="0"/>
          </a:p>
        </p:txBody>
      </p:sp>
      <p:sp>
        <p:nvSpPr>
          <p:cNvPr id="4" name="Foliennummernplatzhalter 3"/>
          <p:cNvSpPr>
            <a:spLocks noGrp="1"/>
          </p:cNvSpPr>
          <p:nvPr>
            <p:ph type="sldNum" sz="quarter" idx="10"/>
          </p:nvPr>
        </p:nvSpPr>
        <p:spPr/>
        <p:txBody>
          <a:bodyPr/>
          <a:lstStyle/>
          <a:p>
            <a:fld id="{2719F972-A8DD-44D0-A8D5-2ECA65504B63}" type="slidenum">
              <a:rPr lang="fr-CH" smtClean="0"/>
              <a:t>3</a:t>
            </a:fld>
            <a:endParaRPr lang="fr-CH" dirty="0"/>
          </a:p>
        </p:txBody>
      </p:sp>
    </p:spTree>
    <p:extLst>
      <p:ext uri="{BB962C8B-B14F-4D97-AF65-F5344CB8AC3E}">
        <p14:creationId xmlns:p14="http://schemas.microsoft.com/office/powerpoint/2010/main" val="1580609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pPr>
              <a:defRPr/>
            </a:pPr>
            <a:fld id="{89363AB1-BDA2-4BB1-AC46-16AF17C13354}" type="slidenum">
              <a:rPr lang="de-CH" smtClean="0"/>
              <a:pPr>
                <a:defRPr/>
              </a:pPr>
              <a:t>4</a:t>
            </a:fld>
            <a:endParaRPr lang="de-CH" dirty="0"/>
          </a:p>
        </p:txBody>
      </p:sp>
    </p:spTree>
    <p:extLst>
      <p:ext uri="{BB962C8B-B14F-4D97-AF65-F5344CB8AC3E}">
        <p14:creationId xmlns:p14="http://schemas.microsoft.com/office/powerpoint/2010/main" val="2166506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Folienbildplatzhalter 1"/>
          <p:cNvSpPr>
            <a:spLocks noGrp="1" noRot="1" noChangeAspect="1"/>
          </p:cNvSpPr>
          <p:nvPr>
            <p:ph type="sldImg"/>
          </p:nvPr>
        </p:nvSpPr>
        <p:spPr bwMode="auto">
          <a:noFill/>
          <a:ln>
            <a:solidFill>
              <a:srgbClr val="000000"/>
            </a:solidFill>
            <a:miter lim="800000"/>
            <a:headEnd/>
            <a:tailEnd/>
          </a:ln>
        </p:spPr>
      </p:sp>
      <p:sp>
        <p:nvSpPr>
          <p:cNvPr id="48131"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34B212-3B3E-4439-9A61-65E48A887382}" type="slidenum">
              <a:rPr lang="de-CH">
                <a:cs typeface="Arial" charset="0"/>
              </a:rPr>
              <a:pPr fontAlgn="base">
                <a:spcBef>
                  <a:spcPct val="0"/>
                </a:spcBef>
                <a:spcAft>
                  <a:spcPct val="0"/>
                </a:spcAft>
                <a:defRPr/>
              </a:pPr>
              <a:t>5</a:t>
            </a:fld>
            <a:endParaRPr lang="de-CH">
              <a:cs typeface="Arial" charset="0"/>
            </a:endParaRPr>
          </a:p>
        </p:txBody>
      </p:sp>
      <p:sp>
        <p:nvSpPr>
          <p:cNvPr id="2" name="Notizenplatzhalter 1"/>
          <p:cNvSpPr>
            <a:spLocks noGrp="1"/>
          </p:cNvSpPr>
          <p:nvPr>
            <p:ph type="body" sz="quarter" idx="10"/>
          </p:nvPr>
        </p:nvSpPr>
        <p:spPr/>
        <p:txBody>
          <a:bodyPr/>
          <a:lstStyle/>
          <a:p>
            <a:endParaRPr lang="de-CH"/>
          </a:p>
        </p:txBody>
      </p:sp>
    </p:spTree>
    <p:extLst>
      <p:ext uri="{BB962C8B-B14F-4D97-AF65-F5344CB8AC3E}">
        <p14:creationId xmlns:p14="http://schemas.microsoft.com/office/powerpoint/2010/main" val="3153255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5497">
              <a:defRPr/>
            </a:pPr>
            <a:r>
              <a:rPr lang="de-CH" sz="800" dirty="0" err="1">
                <a:latin typeface="Arial" panose="020B0604020202020204" pitchFamily="34" charset="0"/>
                <a:cs typeface="Arial" panose="020B0604020202020204" pitchFamily="34" charset="0"/>
              </a:rPr>
              <a:t>Swissmem</a:t>
            </a:r>
            <a:r>
              <a:rPr lang="de-CH" sz="800" dirty="0">
                <a:latin typeface="Arial" panose="020B0604020202020204" pitchFamily="34" charset="0"/>
                <a:cs typeface="Arial" panose="020B0604020202020204" pitchFamily="34" charset="0"/>
              </a:rPr>
              <a:t> hat mit einer internen Expertengruppe ein neues elektronisches Nachschlagewerk namens </a:t>
            </a:r>
            <a:r>
              <a:rPr lang="de-CH" sz="800" dirty="0" err="1">
                <a:latin typeface="Arial" panose="020B0604020202020204" pitchFamily="34" charset="0"/>
                <a:cs typeface="Arial" panose="020B0604020202020204" pitchFamily="34" charset="0"/>
              </a:rPr>
              <a:t>PowerMEM</a:t>
            </a:r>
            <a:r>
              <a:rPr lang="de-CH" sz="800" dirty="0">
                <a:latin typeface="Arial" panose="020B0604020202020204" pitchFamily="34" charset="0"/>
                <a:cs typeface="Arial" panose="020B0604020202020204" pitchFamily="34" charset="0"/>
              </a:rPr>
              <a:t> entwickelt. </a:t>
            </a:r>
            <a:r>
              <a:rPr lang="de-CH" sz="800" dirty="0" err="1">
                <a:latin typeface="Arial" panose="020B0604020202020204" pitchFamily="34" charset="0"/>
                <a:cs typeface="Arial" panose="020B0604020202020204" pitchFamily="34" charset="0"/>
              </a:rPr>
              <a:t>PowerMEM</a:t>
            </a:r>
            <a:r>
              <a:rPr lang="de-CH" sz="800" dirty="0">
                <a:latin typeface="Arial" panose="020B0604020202020204" pitchFamily="34" charset="0"/>
                <a:cs typeface="Arial" panose="020B0604020202020204" pitchFamily="34" charset="0"/>
              </a:rPr>
              <a:t> enthält 19 Konzepte zu den Themen Grundhaltung, Wissen, Arbeit und Gesundheit. Ebenfalls sind darin Best Practice-Beispiele aus unseren Mitgliedfirmen enthalten. Jobsharing kann dabei in den verschieden Konzepten zur Anwendung kommen, wie zum Beispiel horizontale Karriereentwicklung, Tandem zwischen Jung und Alt und flexible Arbeitszeitmodelle. </a:t>
            </a:r>
          </a:p>
          <a:p>
            <a:endParaRPr lang="de-CH" sz="800" dirty="0">
              <a:latin typeface="Arial" panose="020B0604020202020204" pitchFamily="34" charset="0"/>
              <a:cs typeface="Arial" panose="020B0604020202020204" pitchFamily="34" charset="0"/>
            </a:endParaRPr>
          </a:p>
          <a:p>
            <a:r>
              <a:rPr lang="de-CH" sz="800" dirty="0">
                <a:latin typeface="Arial" panose="020B0604020202020204" pitchFamily="34" charset="0"/>
                <a:cs typeface="Arial" panose="020B0604020202020204" pitchFamily="34" charset="0"/>
              </a:rPr>
              <a:t>Horizontale Entwicklungsmöglichkeit der Karriere:</a:t>
            </a:r>
          </a:p>
          <a:p>
            <a:pPr marL="171655" indent="-171655">
              <a:buFontTx/>
              <a:buChar char="-"/>
            </a:pPr>
            <a:r>
              <a:rPr lang="de-CH" sz="800" dirty="0">
                <a:latin typeface="Arial" panose="020B0604020202020204" pitchFamily="34" charset="0"/>
                <a:cs typeface="Arial" panose="020B0604020202020204" pitchFamily="34" charset="0"/>
              </a:rPr>
              <a:t>Ältere MA sollen in den Bereichen eingesetzt werden, in denen sie ihre Kompetenzen und Fähigkeiten am besten einbringen können. Darüber hinaus sollte die Arbeitsorganisation Berufslaufbahnen eröffnen, die alternativ zu den gängigen hierarchischen, vertikalen Entwicklungsmöglichkeiten, horizontale</a:t>
            </a:r>
            <a:r>
              <a:rPr lang="de-CH" sz="800" b="1" dirty="0">
                <a:latin typeface="Arial" panose="020B0604020202020204" pitchFamily="34" charset="0"/>
                <a:cs typeface="Arial" panose="020B0604020202020204" pitchFamily="34" charset="0"/>
              </a:rPr>
              <a:t> </a:t>
            </a:r>
            <a:r>
              <a:rPr lang="de-CH" sz="800" dirty="0">
                <a:latin typeface="Arial" panose="020B0604020202020204" pitchFamily="34" charset="0"/>
                <a:cs typeface="Arial" panose="020B0604020202020204" pitchFamily="34" charset="0"/>
              </a:rPr>
              <a:t>Wege der beruflichen Weiterentwicklung ermöglichen.</a:t>
            </a:r>
          </a:p>
          <a:p>
            <a:pPr marL="171655" indent="-171655" defTabSz="915497">
              <a:buFontTx/>
              <a:buChar char="-"/>
              <a:defRPr/>
            </a:pPr>
            <a:r>
              <a:rPr lang="de-CH" sz="800" dirty="0">
                <a:latin typeface="Arial" panose="020B0604020202020204" pitchFamily="34" charset="0"/>
                <a:cs typeface="Arial" panose="020B0604020202020204" pitchFamily="34" charset="0"/>
              </a:rPr>
              <a:t>Dies bedingt eine HR-Strategie, welche darauf ausgerichtet ist, älteren MA frühzeitig alternative Entwicklungsmöglichkeiten innerhalb des Unternehmens aufzuzeigen und diese MA gezielt auf die neuen Tätigkeitsfelder vorzubereiten. Beschäftigte müssen zugleich akzeptieren, dass die Tätigkeit, die sie mit 60 ausüben, nicht unbedingt mit der Tätigkeit identisch ist, die sie mit 45 Jahren einmal ausgeübt haben. Es wird notwendig sein, dass MA akzeptieren, dass – wenn sie im Erwerbsleben bleiben wollen bzw. müssen – Funktionsänderungen und auch der Verlust von Führungsaufgaben Teil dieser Neuorientierung sein können. Logische Konsequenz dieser Entwicklung ist die Tatsache, dass der effektive Lohn angepasst wird. Das Abkehren von der Entlohnung nach dem Senioritätsprinzip ist hier von zentraler Bedeutung.</a:t>
            </a:r>
          </a:p>
          <a:p>
            <a:pPr marL="171655" indent="-171655">
              <a:buFontTx/>
              <a:buChar char="-"/>
            </a:pPr>
            <a:r>
              <a:rPr lang="de-CH" sz="800" dirty="0">
                <a:latin typeface="Arial" panose="020B0604020202020204" pitchFamily="34" charset="0"/>
                <a:cs typeface="Arial" panose="020B0604020202020204" pitchFamily="34" charset="0"/>
              </a:rPr>
              <a:t>Im Rahmen eines Jobsharings könnte ein älterer MA einem potentiellen Nachfolger schrittweise Aufgaben überlassen. Selbstverständlich muss der Kostenpunkt im Auge behalten werden; diese Massnahme lohnt sich aber, gerade hinsichtlich der Sicherung des Wissens/Wissenstransfers.</a:t>
            </a:r>
          </a:p>
          <a:p>
            <a:endParaRPr lang="de-CH" sz="800" dirty="0">
              <a:latin typeface="Arial" panose="020B0604020202020204" pitchFamily="34" charset="0"/>
              <a:cs typeface="Arial" panose="020B0604020202020204" pitchFamily="34" charset="0"/>
            </a:endParaRPr>
          </a:p>
          <a:p>
            <a:r>
              <a:rPr lang="de-CH" sz="800" dirty="0">
                <a:latin typeface="Arial" panose="020B0604020202020204" pitchFamily="34" charset="0"/>
                <a:cs typeface="Arial" panose="020B0604020202020204" pitchFamily="34" charset="0"/>
              </a:rPr>
              <a:t>Tandem Jung und Alt:</a:t>
            </a:r>
          </a:p>
          <a:p>
            <a:pPr marL="171655" indent="-171655">
              <a:buFontTx/>
              <a:buChar char="-"/>
            </a:pPr>
            <a:r>
              <a:rPr lang="de-CH" sz="800" dirty="0">
                <a:latin typeface="Arial" panose="020B0604020202020204" pitchFamily="34" charset="0"/>
                <a:cs typeface="Arial" panose="020B0604020202020204" pitchFamily="34" charset="0"/>
              </a:rPr>
              <a:t>Alt und Jung arbeiten zusammen, teilen sich eine Position zwecks Förderung des gegenseitigen Verständnisses, zwecks arbeitsbezogenem Wissens- und Erfahrungstransfer und zwecks Nutzen von Synergien.</a:t>
            </a:r>
          </a:p>
          <a:p>
            <a:endParaRPr lang="de-CH" sz="800" dirty="0">
              <a:latin typeface="Arial" panose="020B0604020202020204" pitchFamily="34" charset="0"/>
              <a:cs typeface="Arial" panose="020B0604020202020204" pitchFamily="34" charset="0"/>
            </a:endParaRPr>
          </a:p>
          <a:p>
            <a:r>
              <a:rPr lang="de-CH" sz="800" dirty="0">
                <a:latin typeface="Arial" panose="020B0604020202020204" pitchFamily="34" charset="0"/>
                <a:cs typeface="Arial" panose="020B0604020202020204" pitchFamily="34" charset="0"/>
              </a:rPr>
              <a:t>Flexible Arbeitszeitmodelle:</a:t>
            </a:r>
          </a:p>
          <a:p>
            <a:pPr marL="171381" indent="-171381">
              <a:buFont typeface="Symbol" panose="05050102010706020507" pitchFamily="18" charset="2"/>
              <a:buChar char="-"/>
            </a:pPr>
            <a:r>
              <a:rPr lang="de-CH" sz="800" dirty="0">
                <a:latin typeface="Arial" panose="020B0604020202020204" pitchFamily="34" charset="0"/>
                <a:cs typeface="Arial" panose="020B0604020202020204" pitchFamily="34" charset="0"/>
              </a:rPr>
              <a:t>Schaffen von Arbeitszeitmodellen, welche allen MA die Möglichkeit zur Reduzierung und Teilung der </a:t>
            </a:r>
            <a:r>
              <a:rPr lang="de-CH" sz="800" dirty="0" err="1">
                <a:latin typeface="Arial" panose="020B0604020202020204" pitchFamily="34" charset="0"/>
                <a:cs typeface="Arial" panose="020B0604020202020204" pitchFamily="34" charset="0"/>
              </a:rPr>
              <a:t>Arbeitspensen</a:t>
            </a:r>
            <a:r>
              <a:rPr lang="de-CH" sz="800" dirty="0">
                <a:latin typeface="Arial" panose="020B0604020202020204" pitchFamily="34" charset="0"/>
                <a:cs typeface="Arial" panose="020B0604020202020204" pitchFamily="34" charset="0"/>
              </a:rPr>
              <a:t> anbietet. Ein älterer MA könnte sein Arbeitspensum reduzieren und ein anderer MA könnte im Jobsharing ein Teilpensum übernehmen. Es profitieren alle MA von flexiblen Arbeitszeitmodellen, und es entwickelt sich eine positive Unternehmenskultur im Hinblick auf die Lebensarbeitszeitgestaltung (auch über das Pensionsalter hinaus). Hier haben wir in unserer Branche noch ein grosses Potential (vgl. B,S,S. Studie). </a:t>
            </a:r>
          </a:p>
          <a:p>
            <a:endParaRPr lang="de-CH" sz="8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pPr>
              <a:defRPr/>
            </a:pPr>
            <a:fld id="{89363AB1-BDA2-4BB1-AC46-16AF17C13354}" type="slidenum">
              <a:rPr lang="de-CH" smtClean="0"/>
              <a:pPr>
                <a:defRPr/>
              </a:pPr>
              <a:t>6</a:t>
            </a:fld>
            <a:endParaRPr lang="de-CH" dirty="0"/>
          </a:p>
        </p:txBody>
      </p:sp>
    </p:spTree>
    <p:extLst>
      <p:ext uri="{BB962C8B-B14F-4D97-AF65-F5344CB8AC3E}">
        <p14:creationId xmlns:p14="http://schemas.microsoft.com/office/powerpoint/2010/main" val="838683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Folienbildplatzhalter 1"/>
          <p:cNvSpPr>
            <a:spLocks noGrp="1" noRot="1" noChangeAspect="1"/>
          </p:cNvSpPr>
          <p:nvPr>
            <p:ph type="sldImg"/>
          </p:nvPr>
        </p:nvSpPr>
        <p:spPr bwMode="auto">
          <a:noFill/>
          <a:ln>
            <a:solidFill>
              <a:srgbClr val="000000"/>
            </a:solidFill>
            <a:miter lim="800000"/>
            <a:headEnd/>
            <a:tailEnd/>
          </a:ln>
        </p:spPr>
      </p:sp>
      <p:sp>
        <p:nvSpPr>
          <p:cNvPr id="62466"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CH" smtClean="0"/>
          </a:p>
        </p:txBody>
      </p:sp>
      <p:sp>
        <p:nvSpPr>
          <p:cNvPr id="62467"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AE72D4-D34C-4384-8EA0-F3B1E26F6668}" type="slidenum">
              <a:rPr lang="de-CH">
                <a:cs typeface="Arial" charset="0"/>
              </a:rPr>
              <a:pPr fontAlgn="base">
                <a:spcBef>
                  <a:spcPct val="0"/>
                </a:spcBef>
                <a:spcAft>
                  <a:spcPct val="0"/>
                </a:spcAft>
                <a:defRPr/>
              </a:pPr>
              <a:t>7</a:t>
            </a:fld>
            <a:endParaRPr lang="de-CH">
              <a:cs typeface="Arial" charset="0"/>
            </a:endParaRPr>
          </a:p>
        </p:txBody>
      </p:sp>
    </p:spTree>
    <p:extLst>
      <p:ext uri="{BB962C8B-B14F-4D97-AF65-F5344CB8AC3E}">
        <p14:creationId xmlns:p14="http://schemas.microsoft.com/office/powerpoint/2010/main" val="3462349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wissmem Titelfolie">
    <p:spTree>
      <p:nvGrpSpPr>
        <p:cNvPr id="1" name=""/>
        <p:cNvGrpSpPr/>
        <p:nvPr/>
      </p:nvGrpSpPr>
      <p:grpSpPr>
        <a:xfrm>
          <a:off x="0" y="0"/>
          <a:ext cx="0" cy="0"/>
          <a:chOff x="0" y="0"/>
          <a:chExt cx="0" cy="0"/>
        </a:xfrm>
      </p:grpSpPr>
      <p:sp>
        <p:nvSpPr>
          <p:cNvPr id="5" name="Rechteck 10"/>
          <p:cNvSpPr/>
          <p:nvPr userDrawn="1"/>
        </p:nvSpPr>
        <p:spPr>
          <a:xfrm>
            <a:off x="6588125" y="5805488"/>
            <a:ext cx="2555875" cy="105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CH" dirty="0"/>
          </a:p>
        </p:txBody>
      </p:sp>
      <p:pic>
        <p:nvPicPr>
          <p:cNvPr id="6" name="Bild 6" descr="Cover_Logo.png"/>
          <p:cNvPicPr>
            <a:picLocks noChangeAspect="1"/>
          </p:cNvPicPr>
          <p:nvPr userDrawn="1"/>
        </p:nvPicPr>
        <p:blipFill>
          <a:blip r:embed="rId2"/>
          <a:srcRect l="74884" t="15123" r="-1160" b="9621"/>
          <a:stretch>
            <a:fillRect/>
          </a:stretch>
        </p:blipFill>
        <p:spPr bwMode="auto">
          <a:xfrm>
            <a:off x="6846888" y="5930900"/>
            <a:ext cx="2390775" cy="820738"/>
          </a:xfrm>
          <a:prstGeom prst="rect">
            <a:avLst/>
          </a:prstGeom>
          <a:noFill/>
          <a:ln w="9525">
            <a:noFill/>
            <a:miter lim="800000"/>
            <a:headEnd/>
            <a:tailEnd/>
          </a:ln>
        </p:spPr>
      </p:pic>
      <p:sp>
        <p:nvSpPr>
          <p:cNvPr id="7" name="Rechteck 2"/>
          <p:cNvSpPr/>
          <p:nvPr userDrawn="1"/>
        </p:nvSpPr>
        <p:spPr>
          <a:xfrm rot="10800000">
            <a:off x="8856663" y="5029200"/>
            <a:ext cx="107950" cy="107950"/>
          </a:xfrm>
          <a:custGeom>
            <a:avLst/>
            <a:gdLst>
              <a:gd name="connsiteX0" fmla="*/ 0 w 429960"/>
              <a:gd name="connsiteY0" fmla="*/ 0 h 429960"/>
              <a:gd name="connsiteX1" fmla="*/ 429960 w 429960"/>
              <a:gd name="connsiteY1" fmla="*/ 0 h 429960"/>
              <a:gd name="connsiteX2" fmla="*/ 429960 w 429960"/>
              <a:gd name="connsiteY2" fmla="*/ 429960 h 429960"/>
              <a:gd name="connsiteX3" fmla="*/ 0 w 429960"/>
              <a:gd name="connsiteY3" fmla="*/ 429960 h 429960"/>
              <a:gd name="connsiteX4" fmla="*/ 0 w 429960"/>
              <a:gd name="connsiteY4" fmla="*/ 0 h 429960"/>
              <a:gd name="connsiteX0" fmla="*/ 0 w 429960"/>
              <a:gd name="connsiteY0" fmla="*/ 0 h 429960"/>
              <a:gd name="connsiteX1" fmla="*/ 429960 w 429960"/>
              <a:gd name="connsiteY1" fmla="*/ 0 h 429960"/>
              <a:gd name="connsiteX2" fmla="*/ 98966 w 429960"/>
              <a:gd name="connsiteY2" fmla="*/ 115635 h 429960"/>
              <a:gd name="connsiteX3" fmla="*/ 0 w 429960"/>
              <a:gd name="connsiteY3" fmla="*/ 429960 h 429960"/>
              <a:gd name="connsiteX4" fmla="*/ 0 w 429960"/>
              <a:gd name="connsiteY4" fmla="*/ 0 h 429960"/>
              <a:gd name="connsiteX0" fmla="*/ 0 w 429960"/>
              <a:gd name="connsiteY0" fmla="*/ 0 h 429960"/>
              <a:gd name="connsiteX1" fmla="*/ 429960 w 429960"/>
              <a:gd name="connsiteY1" fmla="*/ 0 h 429960"/>
              <a:gd name="connsiteX2" fmla="*/ 98966 w 429960"/>
              <a:gd name="connsiteY2" fmla="*/ 115635 h 429960"/>
              <a:gd name="connsiteX3" fmla="*/ 0 w 429960"/>
              <a:gd name="connsiteY3" fmla="*/ 429960 h 429960"/>
              <a:gd name="connsiteX4" fmla="*/ 0 w 429960"/>
              <a:gd name="connsiteY4" fmla="*/ 0 h 429960"/>
              <a:gd name="connsiteX0" fmla="*/ 0 w 429960"/>
              <a:gd name="connsiteY0" fmla="*/ 0 h 429960"/>
              <a:gd name="connsiteX1" fmla="*/ 429960 w 429960"/>
              <a:gd name="connsiteY1" fmla="*/ 0 h 429960"/>
              <a:gd name="connsiteX2" fmla="*/ 98966 w 429960"/>
              <a:gd name="connsiteY2" fmla="*/ 115635 h 429960"/>
              <a:gd name="connsiteX3" fmla="*/ 0 w 429960"/>
              <a:gd name="connsiteY3" fmla="*/ 429960 h 429960"/>
              <a:gd name="connsiteX4" fmla="*/ 0 w 429960"/>
              <a:gd name="connsiteY4" fmla="*/ 0 h 429960"/>
              <a:gd name="connsiteX0" fmla="*/ 0 w 429960"/>
              <a:gd name="connsiteY0" fmla="*/ 0 h 429960"/>
              <a:gd name="connsiteX1" fmla="*/ 429960 w 429960"/>
              <a:gd name="connsiteY1" fmla="*/ 0 h 429960"/>
              <a:gd name="connsiteX2" fmla="*/ 127541 w 429960"/>
              <a:gd name="connsiteY2" fmla="*/ 96585 h 429960"/>
              <a:gd name="connsiteX3" fmla="*/ 0 w 429960"/>
              <a:gd name="connsiteY3" fmla="*/ 429960 h 429960"/>
              <a:gd name="connsiteX4" fmla="*/ 0 w 429960"/>
              <a:gd name="connsiteY4" fmla="*/ 0 h 429960"/>
              <a:gd name="connsiteX0" fmla="*/ 0 w 429960"/>
              <a:gd name="connsiteY0" fmla="*/ 0 h 429960"/>
              <a:gd name="connsiteX1" fmla="*/ 429960 w 429960"/>
              <a:gd name="connsiteY1" fmla="*/ 0 h 429960"/>
              <a:gd name="connsiteX2" fmla="*/ 127541 w 429960"/>
              <a:gd name="connsiteY2" fmla="*/ 96585 h 429960"/>
              <a:gd name="connsiteX3" fmla="*/ 0 w 429960"/>
              <a:gd name="connsiteY3" fmla="*/ 429960 h 429960"/>
              <a:gd name="connsiteX4" fmla="*/ 0 w 429960"/>
              <a:gd name="connsiteY4" fmla="*/ 0 h 429960"/>
              <a:gd name="connsiteX0" fmla="*/ 0 w 429960"/>
              <a:gd name="connsiteY0" fmla="*/ 0 h 429960"/>
              <a:gd name="connsiteX1" fmla="*/ 429960 w 429960"/>
              <a:gd name="connsiteY1" fmla="*/ 0 h 429960"/>
              <a:gd name="connsiteX2" fmla="*/ 0 w 429960"/>
              <a:gd name="connsiteY2" fmla="*/ 429960 h 429960"/>
              <a:gd name="connsiteX3" fmla="*/ 0 w 429960"/>
              <a:gd name="connsiteY3" fmla="*/ 0 h 429960"/>
              <a:gd name="connsiteX0" fmla="*/ 0 w 429960"/>
              <a:gd name="connsiteY0" fmla="*/ 0 h 429960"/>
              <a:gd name="connsiteX1" fmla="*/ 429960 w 429960"/>
              <a:gd name="connsiteY1" fmla="*/ 0 h 429960"/>
              <a:gd name="connsiteX2" fmla="*/ 0 w 429960"/>
              <a:gd name="connsiteY2" fmla="*/ 429960 h 429960"/>
              <a:gd name="connsiteX3" fmla="*/ 0 w 429960"/>
              <a:gd name="connsiteY3" fmla="*/ 0 h 429960"/>
              <a:gd name="connsiteX0" fmla="*/ 0 w 429960"/>
              <a:gd name="connsiteY0" fmla="*/ 0 h 429960"/>
              <a:gd name="connsiteX1" fmla="*/ 429960 w 429960"/>
              <a:gd name="connsiteY1" fmla="*/ 0 h 429960"/>
              <a:gd name="connsiteX2" fmla="*/ 0 w 429960"/>
              <a:gd name="connsiteY2" fmla="*/ 429960 h 429960"/>
              <a:gd name="connsiteX3" fmla="*/ 0 w 429960"/>
              <a:gd name="connsiteY3" fmla="*/ 0 h 429960"/>
            </a:gdLst>
            <a:ahLst/>
            <a:cxnLst>
              <a:cxn ang="0">
                <a:pos x="connsiteX0" y="connsiteY0"/>
              </a:cxn>
              <a:cxn ang="0">
                <a:pos x="connsiteX1" y="connsiteY1"/>
              </a:cxn>
              <a:cxn ang="0">
                <a:pos x="connsiteX2" y="connsiteY2"/>
              </a:cxn>
              <a:cxn ang="0">
                <a:pos x="connsiteX3" y="connsiteY3"/>
              </a:cxn>
            </a:cxnLst>
            <a:rect l="l" t="t" r="r" b="b"/>
            <a:pathLst>
              <a:path w="429960" h="429960">
                <a:moveTo>
                  <a:pt x="0" y="0"/>
                </a:moveTo>
                <a:lnTo>
                  <a:pt x="429960" y="0"/>
                </a:lnTo>
                <a:cubicBezTo>
                  <a:pt x="187072" y="223"/>
                  <a:pt x="223" y="187072"/>
                  <a:pt x="0" y="429960"/>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CH" dirty="0">
                <a:solidFill>
                  <a:schemeClr val="bg1"/>
                </a:solidFill>
              </a:rPr>
              <a:t> </a:t>
            </a:r>
          </a:p>
        </p:txBody>
      </p:sp>
      <p:sp>
        <p:nvSpPr>
          <p:cNvPr id="8" name="Rechteck 2"/>
          <p:cNvSpPr/>
          <p:nvPr userDrawn="1"/>
        </p:nvSpPr>
        <p:spPr>
          <a:xfrm rot="5400000">
            <a:off x="8856663" y="179388"/>
            <a:ext cx="107950" cy="107950"/>
          </a:xfrm>
          <a:custGeom>
            <a:avLst/>
            <a:gdLst>
              <a:gd name="connsiteX0" fmla="*/ 0 w 429960"/>
              <a:gd name="connsiteY0" fmla="*/ 0 h 429960"/>
              <a:gd name="connsiteX1" fmla="*/ 429960 w 429960"/>
              <a:gd name="connsiteY1" fmla="*/ 0 h 429960"/>
              <a:gd name="connsiteX2" fmla="*/ 429960 w 429960"/>
              <a:gd name="connsiteY2" fmla="*/ 429960 h 429960"/>
              <a:gd name="connsiteX3" fmla="*/ 0 w 429960"/>
              <a:gd name="connsiteY3" fmla="*/ 429960 h 429960"/>
              <a:gd name="connsiteX4" fmla="*/ 0 w 429960"/>
              <a:gd name="connsiteY4" fmla="*/ 0 h 429960"/>
              <a:gd name="connsiteX0" fmla="*/ 0 w 429960"/>
              <a:gd name="connsiteY0" fmla="*/ 0 h 429960"/>
              <a:gd name="connsiteX1" fmla="*/ 429960 w 429960"/>
              <a:gd name="connsiteY1" fmla="*/ 0 h 429960"/>
              <a:gd name="connsiteX2" fmla="*/ 98966 w 429960"/>
              <a:gd name="connsiteY2" fmla="*/ 115635 h 429960"/>
              <a:gd name="connsiteX3" fmla="*/ 0 w 429960"/>
              <a:gd name="connsiteY3" fmla="*/ 429960 h 429960"/>
              <a:gd name="connsiteX4" fmla="*/ 0 w 429960"/>
              <a:gd name="connsiteY4" fmla="*/ 0 h 429960"/>
              <a:gd name="connsiteX0" fmla="*/ 0 w 429960"/>
              <a:gd name="connsiteY0" fmla="*/ 0 h 429960"/>
              <a:gd name="connsiteX1" fmla="*/ 429960 w 429960"/>
              <a:gd name="connsiteY1" fmla="*/ 0 h 429960"/>
              <a:gd name="connsiteX2" fmla="*/ 98966 w 429960"/>
              <a:gd name="connsiteY2" fmla="*/ 115635 h 429960"/>
              <a:gd name="connsiteX3" fmla="*/ 0 w 429960"/>
              <a:gd name="connsiteY3" fmla="*/ 429960 h 429960"/>
              <a:gd name="connsiteX4" fmla="*/ 0 w 429960"/>
              <a:gd name="connsiteY4" fmla="*/ 0 h 429960"/>
              <a:gd name="connsiteX0" fmla="*/ 0 w 429960"/>
              <a:gd name="connsiteY0" fmla="*/ 0 h 429960"/>
              <a:gd name="connsiteX1" fmla="*/ 429960 w 429960"/>
              <a:gd name="connsiteY1" fmla="*/ 0 h 429960"/>
              <a:gd name="connsiteX2" fmla="*/ 98966 w 429960"/>
              <a:gd name="connsiteY2" fmla="*/ 115635 h 429960"/>
              <a:gd name="connsiteX3" fmla="*/ 0 w 429960"/>
              <a:gd name="connsiteY3" fmla="*/ 429960 h 429960"/>
              <a:gd name="connsiteX4" fmla="*/ 0 w 429960"/>
              <a:gd name="connsiteY4" fmla="*/ 0 h 429960"/>
              <a:gd name="connsiteX0" fmla="*/ 0 w 429960"/>
              <a:gd name="connsiteY0" fmla="*/ 0 h 429960"/>
              <a:gd name="connsiteX1" fmla="*/ 429960 w 429960"/>
              <a:gd name="connsiteY1" fmla="*/ 0 h 429960"/>
              <a:gd name="connsiteX2" fmla="*/ 127541 w 429960"/>
              <a:gd name="connsiteY2" fmla="*/ 96585 h 429960"/>
              <a:gd name="connsiteX3" fmla="*/ 0 w 429960"/>
              <a:gd name="connsiteY3" fmla="*/ 429960 h 429960"/>
              <a:gd name="connsiteX4" fmla="*/ 0 w 429960"/>
              <a:gd name="connsiteY4" fmla="*/ 0 h 429960"/>
              <a:gd name="connsiteX0" fmla="*/ 0 w 429960"/>
              <a:gd name="connsiteY0" fmla="*/ 0 h 429960"/>
              <a:gd name="connsiteX1" fmla="*/ 429960 w 429960"/>
              <a:gd name="connsiteY1" fmla="*/ 0 h 429960"/>
              <a:gd name="connsiteX2" fmla="*/ 127541 w 429960"/>
              <a:gd name="connsiteY2" fmla="*/ 96585 h 429960"/>
              <a:gd name="connsiteX3" fmla="*/ 0 w 429960"/>
              <a:gd name="connsiteY3" fmla="*/ 429960 h 429960"/>
              <a:gd name="connsiteX4" fmla="*/ 0 w 429960"/>
              <a:gd name="connsiteY4" fmla="*/ 0 h 429960"/>
              <a:gd name="connsiteX0" fmla="*/ 0 w 429960"/>
              <a:gd name="connsiteY0" fmla="*/ 0 h 429960"/>
              <a:gd name="connsiteX1" fmla="*/ 429960 w 429960"/>
              <a:gd name="connsiteY1" fmla="*/ 0 h 429960"/>
              <a:gd name="connsiteX2" fmla="*/ 0 w 429960"/>
              <a:gd name="connsiteY2" fmla="*/ 429960 h 429960"/>
              <a:gd name="connsiteX3" fmla="*/ 0 w 429960"/>
              <a:gd name="connsiteY3" fmla="*/ 0 h 429960"/>
              <a:gd name="connsiteX0" fmla="*/ 0 w 429960"/>
              <a:gd name="connsiteY0" fmla="*/ 0 h 429960"/>
              <a:gd name="connsiteX1" fmla="*/ 429960 w 429960"/>
              <a:gd name="connsiteY1" fmla="*/ 0 h 429960"/>
              <a:gd name="connsiteX2" fmla="*/ 0 w 429960"/>
              <a:gd name="connsiteY2" fmla="*/ 429960 h 429960"/>
              <a:gd name="connsiteX3" fmla="*/ 0 w 429960"/>
              <a:gd name="connsiteY3" fmla="*/ 0 h 429960"/>
              <a:gd name="connsiteX0" fmla="*/ 0 w 429960"/>
              <a:gd name="connsiteY0" fmla="*/ 0 h 429960"/>
              <a:gd name="connsiteX1" fmla="*/ 429960 w 429960"/>
              <a:gd name="connsiteY1" fmla="*/ 0 h 429960"/>
              <a:gd name="connsiteX2" fmla="*/ 0 w 429960"/>
              <a:gd name="connsiteY2" fmla="*/ 429960 h 429960"/>
              <a:gd name="connsiteX3" fmla="*/ 0 w 429960"/>
              <a:gd name="connsiteY3" fmla="*/ 0 h 429960"/>
            </a:gdLst>
            <a:ahLst/>
            <a:cxnLst>
              <a:cxn ang="0">
                <a:pos x="connsiteX0" y="connsiteY0"/>
              </a:cxn>
              <a:cxn ang="0">
                <a:pos x="connsiteX1" y="connsiteY1"/>
              </a:cxn>
              <a:cxn ang="0">
                <a:pos x="connsiteX2" y="connsiteY2"/>
              </a:cxn>
              <a:cxn ang="0">
                <a:pos x="connsiteX3" y="connsiteY3"/>
              </a:cxn>
            </a:cxnLst>
            <a:rect l="l" t="t" r="r" b="b"/>
            <a:pathLst>
              <a:path w="429960" h="429960">
                <a:moveTo>
                  <a:pt x="0" y="0"/>
                </a:moveTo>
                <a:lnTo>
                  <a:pt x="429960" y="0"/>
                </a:lnTo>
                <a:cubicBezTo>
                  <a:pt x="187072" y="223"/>
                  <a:pt x="223" y="187072"/>
                  <a:pt x="0" y="429960"/>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CH" dirty="0">
                <a:solidFill>
                  <a:schemeClr val="bg1"/>
                </a:solidFill>
              </a:rPr>
              <a:t> </a:t>
            </a:r>
          </a:p>
        </p:txBody>
      </p:sp>
      <p:sp>
        <p:nvSpPr>
          <p:cNvPr id="19" name="Bildplatzhalter 18"/>
          <p:cNvSpPr>
            <a:spLocks noGrp="1"/>
          </p:cNvSpPr>
          <p:nvPr>
            <p:ph type="pic" sz="quarter" idx="10"/>
          </p:nvPr>
        </p:nvSpPr>
        <p:spPr>
          <a:xfrm>
            <a:off x="179512" y="179999"/>
            <a:ext cx="8784488" cy="4957200"/>
          </a:xfrm>
          <a:prstGeom prst="roundRect">
            <a:avLst>
              <a:gd name="adj" fmla="val 911"/>
            </a:avLst>
          </a:prstGeom>
          <a:solidFill>
            <a:schemeClr val="bg1">
              <a:lumMod val="85000"/>
            </a:schemeClr>
          </a:solidFill>
        </p:spPr>
        <p:txBody>
          <a:bodyPr/>
          <a:lstStyle>
            <a:lvl1pPr algn="ctr">
              <a:defRPr sz="1500"/>
            </a:lvl1pPr>
          </a:lstStyle>
          <a:p>
            <a:pPr lvl="0"/>
            <a:r>
              <a:rPr lang="de-DE" noProof="0" dirty="0" smtClean="0"/>
              <a:t>Bild durch Klicken auf Symbol hinzufügen</a:t>
            </a:r>
            <a:endParaRPr lang="de-CH" noProof="0" dirty="0"/>
          </a:p>
        </p:txBody>
      </p:sp>
      <p:sp>
        <p:nvSpPr>
          <p:cNvPr id="46" name="Textplatzhalter 45"/>
          <p:cNvSpPr>
            <a:spLocks noGrp="1"/>
          </p:cNvSpPr>
          <p:nvPr>
            <p:ph type="body" sz="quarter" idx="13"/>
          </p:nvPr>
        </p:nvSpPr>
        <p:spPr>
          <a:xfrm>
            <a:off x="360000" y="3420000"/>
            <a:ext cx="5652000" cy="1654200"/>
          </a:xfrm>
        </p:spPr>
        <p:txBody>
          <a:bodyPr/>
          <a:lstStyle>
            <a:lvl3pPr>
              <a:defRPr b="0"/>
            </a:lvl3pPr>
          </a:lstStyle>
          <a:p>
            <a:pPr lvl="0"/>
            <a:r>
              <a:rPr lang="de-DE" smtClean="0"/>
              <a:t>Textmasterformat bearbeiten</a:t>
            </a:r>
          </a:p>
          <a:p>
            <a:pPr lvl="1"/>
            <a:r>
              <a:rPr lang="de-DE" smtClean="0"/>
              <a:t>Zweite Ebene</a:t>
            </a:r>
          </a:p>
        </p:txBody>
      </p:sp>
      <p:sp>
        <p:nvSpPr>
          <p:cNvPr id="49" name="Textplatzhalter 48"/>
          <p:cNvSpPr>
            <a:spLocks noGrp="1"/>
          </p:cNvSpPr>
          <p:nvPr>
            <p:ph type="body" sz="quarter" idx="14"/>
          </p:nvPr>
        </p:nvSpPr>
        <p:spPr>
          <a:xfrm>
            <a:off x="360000" y="5661248"/>
            <a:ext cx="5652000" cy="540000"/>
          </a:xfrm>
        </p:spPr>
        <p:txBody>
          <a:bodyPr>
            <a:noAutofit/>
          </a:bodyPr>
          <a:lstStyle>
            <a:lvl1pPr>
              <a:defRPr baseline="0"/>
            </a:lvl1pPr>
            <a:lvl6pPr>
              <a:defRPr sz="2000"/>
            </a:lvl6pPr>
            <a:lvl7pPr>
              <a:defRPr sz="2000"/>
            </a:lvl7pPr>
          </a:lstStyle>
          <a:p>
            <a:pPr lvl="0"/>
            <a:r>
              <a:rPr lang="en-US" dirty="0" smtClean="0"/>
              <a:t>Click to edit Master text styles</a:t>
            </a:r>
          </a:p>
          <a:p>
            <a:pPr lvl="1"/>
            <a:r>
              <a:rPr lang="en-US" dirty="0" smtClean="0"/>
              <a:t>Second level</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wissmem Inhaltsverzeichni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wissmem Fliesstext 1sp">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dirty="0"/>
          </a:p>
        </p:txBody>
      </p:sp>
      <p:sp>
        <p:nvSpPr>
          <p:cNvPr id="5" name="Textplatzhalter 4"/>
          <p:cNvSpPr>
            <a:spLocks noGrp="1"/>
          </p:cNvSpPr>
          <p:nvPr>
            <p:ph type="body" sz="quarter" idx="11"/>
          </p:nvPr>
        </p:nvSpPr>
        <p:spPr>
          <a:xfrm>
            <a:off x="360362" y="1692000"/>
            <a:ext cx="8460000" cy="4042050"/>
          </a:xfrm>
        </p:spPr>
        <p:txBody>
          <a:bodyPr/>
          <a:lstStyle>
            <a:lvl3pPr marL="0" marR="0" indent="0" algn="l" defTabSz="914400" rtl="0" eaLnBrk="1" fontAlgn="auto" latinLnBrk="0" hangingPunct="1">
              <a:lnSpc>
                <a:spcPct val="100000"/>
              </a:lnSpc>
              <a:spcBef>
                <a:spcPts val="0"/>
              </a:spcBef>
              <a:spcAft>
                <a:spcPts val="0"/>
              </a:spcAft>
              <a:buClrTx/>
              <a:buSzTx/>
              <a:buFontTx/>
              <a:buNone/>
              <a:tabLst/>
              <a:defRPr baseline="0"/>
            </a:lvl3pPr>
          </a:lstStyle>
          <a:p>
            <a:pPr lvl="0"/>
            <a:r>
              <a:rPr lang="en-US" dirty="0" err="1" smtClean="0"/>
              <a:t>Click to edit Master text styles</a:t>
            </a:r>
          </a:p>
          <a:p>
            <a:pPr lvl="1"/>
            <a:r>
              <a:rPr lang="en-US" dirty="0" err="1" smtClean="0"/>
              <a:t>Second level</a:t>
            </a:r>
          </a:p>
          <a:p>
            <a:pPr lvl="2"/>
            <a:r>
              <a:rPr lang="en-US" dirty="0" err="1" smtClean="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wissmem Aufzählu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dirty="0"/>
          </a:p>
        </p:txBody>
      </p:sp>
      <p:sp>
        <p:nvSpPr>
          <p:cNvPr id="5" name="Textplatzhalter 4"/>
          <p:cNvSpPr>
            <a:spLocks noGrp="1"/>
          </p:cNvSpPr>
          <p:nvPr>
            <p:ph type="body" sz="quarter" idx="11"/>
          </p:nvPr>
        </p:nvSpPr>
        <p:spPr>
          <a:xfrm>
            <a:off x="360362" y="1692000"/>
            <a:ext cx="8460000" cy="4042050"/>
          </a:xfrm>
        </p:spPr>
        <p:txBody>
          <a:bodyPr/>
          <a:lstStyle>
            <a:lvl3pPr marL="0" marR="0" indent="0" algn="l" defTabSz="914400" rtl="0" eaLnBrk="1" fontAlgn="auto" latinLnBrk="0" hangingPunct="1">
              <a:lnSpc>
                <a:spcPct val="100000"/>
              </a:lnSpc>
              <a:spcBef>
                <a:spcPts val="0"/>
              </a:spcBef>
              <a:spcAft>
                <a:spcPts val="0"/>
              </a:spcAft>
              <a:buClrTx/>
              <a:buSzTx/>
              <a:buFontTx/>
              <a:buNone/>
              <a:tabLst/>
              <a:defRPr baseline="0"/>
            </a:lvl3pPr>
            <a:lvl4pPr marL="180000" indent="-180975">
              <a:buFont typeface="Arial" pitchFamily="34" charset="0"/>
              <a:buChar char="•"/>
              <a:defRPr/>
            </a:lvl4pPr>
          </a:lstStyle>
          <a:p>
            <a:pPr lvl="0"/>
            <a:r>
              <a:rPr lang="en-US" dirty="0" err="1" smtClean="0"/>
              <a:t>Click to edit Master text styles</a:t>
            </a:r>
          </a:p>
          <a:p>
            <a:pPr lvl="1"/>
            <a:r>
              <a:rPr lang="en-US" dirty="0" err="1" smtClean="0"/>
              <a:t>Second level</a:t>
            </a:r>
          </a:p>
          <a:p>
            <a:pPr lvl="2"/>
            <a:r>
              <a:rPr lang="en-US" dirty="0" err="1" smtClean="0"/>
              <a:t>Third level</a:t>
            </a:r>
          </a:p>
          <a:p>
            <a:pPr lvl="3"/>
            <a:r>
              <a:rPr lang="en-US" dirty="0" err="1" smtClean="0"/>
              <a:t>Fourth level</a:t>
            </a:r>
          </a:p>
          <a:p>
            <a:pPr lvl="4"/>
            <a:r>
              <a:rPr lang="en-US" dirty="0" err="1" smtClean="0"/>
              <a:t>Fifth level</a:t>
            </a:r>
            <a:endParaRPr lang="de-DE" dirty="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wissmem Text_Bild_2sp">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dirty="0"/>
          </a:p>
        </p:txBody>
      </p:sp>
      <p:sp>
        <p:nvSpPr>
          <p:cNvPr id="5" name="Textplatzhalter 4"/>
          <p:cNvSpPr>
            <a:spLocks noGrp="1"/>
          </p:cNvSpPr>
          <p:nvPr>
            <p:ph type="body" sz="quarter" idx="11"/>
          </p:nvPr>
        </p:nvSpPr>
        <p:spPr>
          <a:xfrm>
            <a:off x="360362" y="1692000"/>
            <a:ext cx="4140000" cy="4042050"/>
          </a:xfrm>
        </p:spPr>
        <p:txBody>
          <a:bodyPr/>
          <a:lstStyle>
            <a:lvl3pPr marL="0" marR="0" indent="0" algn="l" defTabSz="914400" rtl="0" eaLnBrk="1" fontAlgn="auto" latinLnBrk="0" hangingPunct="1">
              <a:lnSpc>
                <a:spcPct val="100000"/>
              </a:lnSpc>
              <a:spcBef>
                <a:spcPts val="0"/>
              </a:spcBef>
              <a:spcAft>
                <a:spcPts val="0"/>
              </a:spcAft>
              <a:buClrTx/>
              <a:buSzTx/>
              <a:buFontTx/>
              <a:buNone/>
              <a:tabLst/>
              <a:defRPr baseline="0"/>
            </a:lvl3pPr>
            <a:lvl4pPr>
              <a:defRPr/>
            </a:lvl4pPr>
          </a:lstStyle>
          <a:p>
            <a:pPr lvl="0"/>
            <a:r>
              <a:rPr lang="en-US" dirty="0" err="1" smtClean="0"/>
              <a:t>Click to edit Master text styles</a:t>
            </a:r>
          </a:p>
          <a:p>
            <a:pPr lvl="1"/>
            <a:r>
              <a:rPr lang="en-US" dirty="0" err="1" smtClean="0"/>
              <a:t>Second level</a:t>
            </a:r>
          </a:p>
          <a:p>
            <a:pPr lvl="2"/>
            <a:r>
              <a:rPr lang="en-US" dirty="0" err="1" smtClean="0"/>
              <a:t>Third level</a:t>
            </a:r>
          </a:p>
          <a:p>
            <a:pPr lvl="3"/>
            <a:r>
              <a:rPr lang="en-US" dirty="0" err="1" smtClean="0"/>
              <a:t>Fourth level</a:t>
            </a:r>
          </a:p>
          <a:p>
            <a:pPr lvl="4"/>
            <a:r>
              <a:rPr lang="en-US" dirty="0" err="1" smtClean="0"/>
              <a:t>Fifth level</a:t>
            </a:r>
            <a:endParaRPr lang="de-DE" dirty="0" smtClean="0"/>
          </a:p>
        </p:txBody>
      </p:sp>
      <p:sp>
        <p:nvSpPr>
          <p:cNvPr id="4" name="Bildplatzhalter 3"/>
          <p:cNvSpPr>
            <a:spLocks noGrp="1"/>
          </p:cNvSpPr>
          <p:nvPr>
            <p:ph type="pic" sz="quarter" idx="12"/>
          </p:nvPr>
        </p:nvSpPr>
        <p:spPr>
          <a:xfrm>
            <a:off x="4679999" y="1800000"/>
            <a:ext cx="4104000" cy="3934050"/>
          </a:xfrm>
          <a:prstGeom prst="roundRect">
            <a:avLst>
              <a:gd name="adj" fmla="val 1291"/>
            </a:avLst>
          </a:prstGeom>
          <a:solidFill>
            <a:schemeClr val="bg1">
              <a:lumMod val="85000"/>
            </a:schemeClr>
          </a:solidFill>
        </p:spPr>
        <p:txBody>
          <a:bodyPr/>
          <a:lstStyle>
            <a:lvl1pPr algn="ctr">
              <a:defRPr sz="1500"/>
            </a:lvl1pPr>
          </a:lstStyle>
          <a:p>
            <a:pPr lvl="0"/>
            <a:r>
              <a:rPr lang="de-DE" noProof="0" dirty="0" smtClean="0"/>
              <a:t>Bild durch Klicken auf Symbol hinzufügen</a:t>
            </a:r>
            <a:endParaRPr lang="de-CH"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wissmem Text_2sp">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dirty="0"/>
          </a:p>
        </p:txBody>
      </p:sp>
      <p:sp>
        <p:nvSpPr>
          <p:cNvPr id="5" name="Textplatzhalter 4"/>
          <p:cNvSpPr>
            <a:spLocks noGrp="1"/>
          </p:cNvSpPr>
          <p:nvPr>
            <p:ph type="body" sz="quarter" idx="11"/>
          </p:nvPr>
        </p:nvSpPr>
        <p:spPr>
          <a:xfrm>
            <a:off x="360362" y="1692000"/>
            <a:ext cx="8460000" cy="4042050"/>
          </a:xfrm>
        </p:spPr>
        <p:txBody>
          <a:bodyPr numCol="2" spcCol="180000"/>
          <a:lstStyle>
            <a:lvl3pPr marL="0" marR="0" indent="0" algn="l" defTabSz="914400" rtl="0" eaLnBrk="1" fontAlgn="auto" latinLnBrk="0" hangingPunct="1">
              <a:lnSpc>
                <a:spcPct val="100000"/>
              </a:lnSpc>
              <a:spcBef>
                <a:spcPts val="0"/>
              </a:spcBef>
              <a:spcAft>
                <a:spcPts val="0"/>
              </a:spcAft>
              <a:buClrTx/>
              <a:buSzTx/>
              <a:buFontTx/>
              <a:buNone/>
              <a:tabLst/>
              <a:defRPr baseline="0"/>
            </a:lvl3pPr>
            <a:lvl4pPr>
              <a:defRPr/>
            </a:lvl4pPr>
          </a:lstStyle>
          <a:p>
            <a:pPr lvl="0"/>
            <a:r>
              <a:rPr lang="en-US" dirty="0" err="1"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wissmem Kapitelanfang">
    <p:spTree>
      <p:nvGrpSpPr>
        <p:cNvPr id="1" name=""/>
        <p:cNvGrpSpPr/>
        <p:nvPr/>
      </p:nvGrpSpPr>
      <p:grpSpPr>
        <a:xfrm>
          <a:off x="0" y="0"/>
          <a:ext cx="0" cy="0"/>
          <a:chOff x="0" y="0"/>
          <a:chExt cx="0" cy="0"/>
        </a:xfrm>
      </p:grpSpPr>
      <p:sp>
        <p:nvSpPr>
          <p:cNvPr id="14" name="Bildplatzhalter 3"/>
          <p:cNvSpPr>
            <a:spLocks noGrp="1"/>
          </p:cNvSpPr>
          <p:nvPr>
            <p:ph type="pic" sz="quarter" idx="12"/>
          </p:nvPr>
        </p:nvSpPr>
        <p:spPr>
          <a:xfrm>
            <a:off x="1656000" y="180000"/>
            <a:ext cx="7308000" cy="6498000"/>
          </a:xfrm>
          <a:prstGeom prst="roundRect">
            <a:avLst>
              <a:gd name="adj" fmla="val 836"/>
            </a:avLst>
          </a:prstGeom>
          <a:solidFill>
            <a:schemeClr val="bg1">
              <a:lumMod val="85000"/>
            </a:schemeClr>
          </a:solidFill>
        </p:spPr>
        <p:txBody>
          <a:bodyPr/>
          <a:lstStyle>
            <a:lvl1pPr algn="ctr">
              <a:defRPr sz="1500"/>
            </a:lvl1pPr>
          </a:lstStyle>
          <a:p>
            <a:pPr lvl="0"/>
            <a:r>
              <a:rPr lang="de-DE" noProof="0" dirty="0" smtClean="0"/>
              <a:t>Bild durch Klicken auf Symbol hinzufügen</a:t>
            </a:r>
            <a:endParaRPr lang="de-CH" noProof="0" dirty="0"/>
          </a:p>
        </p:txBody>
      </p:sp>
      <p:sp>
        <p:nvSpPr>
          <p:cNvPr id="17" name="Textplatzhalter 48"/>
          <p:cNvSpPr>
            <a:spLocks noGrp="1"/>
          </p:cNvSpPr>
          <p:nvPr>
            <p:ph type="body" sz="quarter" idx="14"/>
          </p:nvPr>
        </p:nvSpPr>
        <p:spPr>
          <a:xfrm>
            <a:off x="360000" y="5409280"/>
            <a:ext cx="4140000" cy="972048"/>
          </a:xfrm>
        </p:spPr>
        <p:txBody>
          <a:bodyPr/>
          <a:lstStyle>
            <a:lvl1pPr>
              <a:defRPr baseline="0"/>
            </a:lvl1pPr>
            <a:lvl2pPr>
              <a:defRPr/>
            </a:lvl2pPr>
            <a:lvl6pPr>
              <a:defRPr/>
            </a:lvl6pPr>
            <a:lvl7pPr>
              <a:defRPr/>
            </a:lvl7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wissmem Grafiken">
    <p:spTree>
      <p:nvGrpSpPr>
        <p:cNvPr id="1" name=""/>
        <p:cNvGrpSpPr/>
        <p:nvPr/>
      </p:nvGrpSpPr>
      <p:grpSpPr>
        <a:xfrm>
          <a:off x="0" y="0"/>
          <a:ext cx="0" cy="0"/>
          <a:chOff x="0" y="0"/>
          <a:chExt cx="0" cy="0"/>
        </a:xfrm>
      </p:grpSpPr>
      <p:sp>
        <p:nvSpPr>
          <p:cNvPr id="13" name="Titel 1"/>
          <p:cNvSpPr>
            <a:spLocks noGrp="1"/>
          </p:cNvSpPr>
          <p:nvPr>
            <p:ph type="title"/>
          </p:nvPr>
        </p:nvSpPr>
        <p:spPr>
          <a:xfrm>
            <a:off x="359999" y="625045"/>
            <a:ext cx="8460000" cy="499700"/>
          </a:xfrm>
        </p:spPr>
        <p:txBody>
          <a:bodyPr/>
          <a:lstStyle>
            <a:lvl1pPr>
              <a:defRPr/>
            </a:lvl1pPr>
          </a:lstStyle>
          <a:p>
            <a:r>
              <a:rPr lang="de-DE" smtClean="0"/>
              <a:t>Titelmasterformat durch Klicken bearbeiten</a:t>
            </a:r>
            <a:endParaRPr lang="de-CH" dirty="0"/>
          </a:p>
        </p:txBody>
      </p:sp>
      <p:sp>
        <p:nvSpPr>
          <p:cNvPr id="28" name="Textplatzhalter 4"/>
          <p:cNvSpPr>
            <a:spLocks noGrp="1"/>
          </p:cNvSpPr>
          <p:nvPr>
            <p:ph type="body" sz="quarter" idx="11"/>
          </p:nvPr>
        </p:nvSpPr>
        <p:spPr>
          <a:xfrm>
            <a:off x="360362" y="1692000"/>
            <a:ext cx="8460110" cy="2025032"/>
          </a:xfrm>
        </p:spPr>
        <p:txBody>
          <a:bodyPr/>
          <a:lstStyle>
            <a:lvl2pPr>
              <a:defRPr/>
            </a:lvl2pPr>
            <a:lvl3pPr marL="0" marR="0" indent="0" algn="l" defTabSz="914400" rtl="0" eaLnBrk="1" fontAlgn="auto" latinLnBrk="0" hangingPunct="1">
              <a:lnSpc>
                <a:spcPct val="100000"/>
              </a:lnSpc>
              <a:spcBef>
                <a:spcPts val="0"/>
              </a:spcBef>
              <a:spcAft>
                <a:spcPts val="0"/>
              </a:spcAft>
              <a:buClrTx/>
              <a:buSzTx/>
              <a:buFontTx/>
              <a:buNone/>
              <a:tabLst/>
              <a:defRPr baseline="0"/>
            </a:lvl3pPr>
            <a:lvl4pPr>
              <a:defRPr/>
            </a:lvl4pPr>
            <a:lvl6pPr>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wissmem Dank">
    <p:spTree>
      <p:nvGrpSpPr>
        <p:cNvPr id="1" name=""/>
        <p:cNvGrpSpPr/>
        <p:nvPr/>
      </p:nvGrpSpPr>
      <p:grpSpPr>
        <a:xfrm>
          <a:off x="0" y="0"/>
          <a:ext cx="0" cy="0"/>
          <a:chOff x="0" y="0"/>
          <a:chExt cx="0" cy="0"/>
        </a:xfrm>
      </p:grpSpPr>
      <p:sp>
        <p:nvSpPr>
          <p:cNvPr id="14" name="Bildplatzhalter 3"/>
          <p:cNvSpPr>
            <a:spLocks noGrp="1"/>
          </p:cNvSpPr>
          <p:nvPr>
            <p:ph type="pic" sz="quarter" idx="12"/>
          </p:nvPr>
        </p:nvSpPr>
        <p:spPr>
          <a:xfrm>
            <a:off x="179512" y="180000"/>
            <a:ext cx="8784488" cy="6498000"/>
          </a:xfrm>
          <a:solidFill>
            <a:schemeClr val="bg1">
              <a:lumMod val="85000"/>
            </a:schemeClr>
          </a:solidFill>
        </p:spPr>
        <p:txBody>
          <a:bodyPr/>
          <a:lstStyle>
            <a:lvl1pPr algn="ctr">
              <a:defRPr sz="1500"/>
            </a:lvl1pPr>
          </a:lstStyle>
          <a:p>
            <a:pPr lvl="0"/>
            <a:r>
              <a:rPr lang="de-DE" noProof="0" dirty="0" smtClean="0"/>
              <a:t>Bild durch Klicken auf Symbol hinzufügen</a:t>
            </a:r>
            <a:endParaRPr lang="de-CH"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938" name="Titelplatzhalter 1"/>
          <p:cNvSpPr>
            <a:spLocks noGrp="1"/>
          </p:cNvSpPr>
          <p:nvPr>
            <p:ph type="title"/>
          </p:nvPr>
        </p:nvSpPr>
        <p:spPr bwMode="auto">
          <a:xfrm>
            <a:off x="360363" y="625475"/>
            <a:ext cx="8459787" cy="500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Titel</a:t>
            </a:r>
            <a:endParaRPr lang="de-CH" smtClean="0"/>
          </a:p>
        </p:txBody>
      </p:sp>
      <p:sp>
        <p:nvSpPr>
          <p:cNvPr id="3" name="Textplatzhalter 2"/>
          <p:cNvSpPr>
            <a:spLocks noGrp="1"/>
          </p:cNvSpPr>
          <p:nvPr>
            <p:ph type="body" idx="1"/>
          </p:nvPr>
        </p:nvSpPr>
        <p:spPr>
          <a:xfrm>
            <a:off x="360363" y="1600200"/>
            <a:ext cx="8459787" cy="4103688"/>
          </a:xfrm>
          <a:prstGeom prst="rect">
            <a:avLst/>
          </a:prstGeom>
        </p:spPr>
        <p:txBody>
          <a:bodyPr vert="horz" lIns="0" tIns="0" rIns="0" bIns="0" rtlCol="0">
            <a:normAutofit/>
          </a:bodyPr>
          <a:lstStyle/>
          <a:p>
            <a:pPr lvl="0"/>
            <a:r>
              <a:rPr lang="de-DE" dirty="0" smtClean="0"/>
              <a:t>Ebene 1</a:t>
            </a:r>
          </a:p>
          <a:p>
            <a:pPr lvl="1"/>
            <a:r>
              <a:rPr lang="de-DE" dirty="0" smtClean="0"/>
              <a:t>Ebene 2</a:t>
            </a:r>
          </a:p>
          <a:p>
            <a:pPr lvl="2"/>
            <a:r>
              <a:rPr lang="de-DE" dirty="0" smtClean="0"/>
              <a:t>Ebene 3</a:t>
            </a:r>
          </a:p>
          <a:p>
            <a:pPr lvl="3"/>
            <a:r>
              <a:rPr lang="de-DE" dirty="0" smtClean="0"/>
              <a:t>Ebene 4</a:t>
            </a:r>
          </a:p>
          <a:p>
            <a:pPr lvl="4"/>
            <a:r>
              <a:rPr lang="de-DE" dirty="0" smtClean="0"/>
              <a:t>Ebene 5</a:t>
            </a:r>
          </a:p>
          <a:p>
            <a:pPr lvl="5"/>
            <a:r>
              <a:rPr lang="de-DE" dirty="0" smtClean="0"/>
              <a:t>Ebene 6</a:t>
            </a:r>
          </a:p>
          <a:p>
            <a:pPr lvl="6"/>
            <a:r>
              <a:rPr lang="de-DE" dirty="0" smtClean="0"/>
              <a:t>Ebene 7</a:t>
            </a:r>
          </a:p>
          <a:p>
            <a:pPr lvl="7"/>
            <a:r>
              <a:rPr lang="de-DE" dirty="0" smtClean="0"/>
              <a:t>Ebene 8</a:t>
            </a:r>
          </a:p>
          <a:p>
            <a:pPr lvl="8"/>
            <a:r>
              <a:rPr lang="de-DE" dirty="0" smtClean="0"/>
              <a:t>Ebene 9</a:t>
            </a:r>
          </a:p>
        </p:txBody>
      </p:sp>
      <p:sp>
        <p:nvSpPr>
          <p:cNvPr id="10" name="Rechteck 9"/>
          <p:cNvSpPr/>
          <p:nvPr/>
        </p:nvSpPr>
        <p:spPr>
          <a:xfrm>
            <a:off x="360363" y="6329363"/>
            <a:ext cx="2771775" cy="215444"/>
          </a:xfrm>
          <a:prstGeom prst="rect">
            <a:avLst/>
          </a:prstGeom>
        </p:spPr>
        <p:txBody>
          <a:bodyPr lIns="0" rIns="0">
            <a:spAutoFit/>
          </a:bodyPr>
          <a:lstStyle/>
          <a:p>
            <a:pPr fontAlgn="auto">
              <a:spcBef>
                <a:spcPts val="0"/>
              </a:spcBef>
              <a:spcAft>
                <a:spcPts val="0"/>
              </a:spcAft>
              <a:defRPr/>
            </a:pPr>
            <a:fld id="{44055FC5-3A7E-4804-8635-B2F54E3D075E}" type="slidenum">
              <a:rPr lang="fr-CH" sz="800">
                <a:latin typeface="+mn-lt"/>
                <a:cs typeface="+mn-cs"/>
              </a:rPr>
              <a:pPr fontAlgn="auto">
                <a:spcBef>
                  <a:spcPts val="0"/>
                </a:spcBef>
                <a:spcAft>
                  <a:spcPts val="0"/>
                </a:spcAft>
                <a:defRPr/>
              </a:pPr>
              <a:t>‹#›</a:t>
            </a:fld>
            <a:r>
              <a:rPr lang="fr-CH" sz="800" dirty="0">
                <a:latin typeface="MetaNormalLF-Roman"/>
                <a:cs typeface="MetaNormalLF-Roman"/>
              </a:rPr>
              <a:t> | </a:t>
            </a:r>
            <a:r>
              <a:rPr lang="de-CH" sz="800" kern="1200" dirty="0" smtClean="0">
                <a:solidFill>
                  <a:schemeClr val="tx1"/>
                </a:solidFill>
                <a:effectLst/>
                <a:latin typeface="+mn-lt"/>
                <a:ea typeface="+mn-ea"/>
                <a:cs typeface="Arial" panose="020B0604020202020204" pitchFamily="34" charset="0"/>
              </a:rPr>
              <a:t>Jobsharing aus Sicht von </a:t>
            </a:r>
            <a:r>
              <a:rPr lang="de-CH" sz="800" kern="1200" dirty="0" err="1" smtClean="0">
                <a:solidFill>
                  <a:schemeClr val="tx1"/>
                </a:solidFill>
                <a:effectLst/>
                <a:latin typeface="+mn-lt"/>
                <a:ea typeface="+mn-ea"/>
                <a:cs typeface="Arial" panose="020B0604020202020204" pitchFamily="34" charset="0"/>
              </a:rPr>
              <a:t>Swissmem</a:t>
            </a:r>
            <a:endParaRPr lang="fr-CH" sz="800" dirty="0">
              <a:latin typeface="+mn-lt"/>
              <a:cs typeface="Arial" panose="020B0604020202020204" pitchFamily="34" charset="0"/>
            </a:endParaRPr>
          </a:p>
        </p:txBody>
      </p:sp>
      <p:pic>
        <p:nvPicPr>
          <p:cNvPr id="39941" name="Bild 6" descr="Cover_Logo.png"/>
          <p:cNvPicPr>
            <a:picLocks noChangeAspect="1"/>
          </p:cNvPicPr>
          <p:nvPr/>
        </p:nvPicPr>
        <p:blipFill>
          <a:blip r:embed="rId11"/>
          <a:srcRect l="74884" t="15123"/>
          <a:stretch>
            <a:fillRect/>
          </a:stretch>
        </p:blipFill>
        <p:spPr bwMode="auto">
          <a:xfrm>
            <a:off x="7200900" y="6165850"/>
            <a:ext cx="1908175" cy="773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8" r:id="rId1"/>
    <p:sldLayoutId id="2147483657" r:id="rId2"/>
    <p:sldLayoutId id="2147483656" r:id="rId3"/>
    <p:sldLayoutId id="2147483655" r:id="rId4"/>
    <p:sldLayoutId id="2147483654" r:id="rId5"/>
    <p:sldLayoutId id="2147483653" r:id="rId6"/>
    <p:sldLayoutId id="2147483652" r:id="rId7"/>
    <p:sldLayoutId id="2147483651" r:id="rId8"/>
    <p:sldLayoutId id="2147483650" r:id="rId9"/>
  </p:sldLayoutIdLst>
  <p:timing>
    <p:tnLst>
      <p:par>
        <p:cTn id="1" dur="indefinite" restart="never" nodeType="tmRoot"/>
      </p:par>
    </p:tnLst>
  </p:timing>
  <p:hf hdr="0" ftr="0" dt="0"/>
  <p:txStyles>
    <p:titleStyle>
      <a:lvl1pPr algn="l" rtl="0" eaLnBrk="0" fontAlgn="base" hangingPunct="0">
        <a:spcBef>
          <a:spcPct val="0"/>
        </a:spcBef>
        <a:spcAft>
          <a:spcPct val="0"/>
        </a:spcAft>
        <a:defRPr sz="3200" kern="1200">
          <a:solidFill>
            <a:srgbClr val="2A63B2"/>
          </a:solidFill>
          <a:latin typeface="MetaNormalLF-Roman" pitchFamily="34" charset="0"/>
          <a:ea typeface="+mj-ea"/>
          <a:cs typeface="+mj-cs"/>
        </a:defRPr>
      </a:lvl1pPr>
      <a:lvl2pPr algn="l" rtl="0" eaLnBrk="0" fontAlgn="base" hangingPunct="0">
        <a:spcBef>
          <a:spcPct val="0"/>
        </a:spcBef>
        <a:spcAft>
          <a:spcPct val="0"/>
        </a:spcAft>
        <a:defRPr sz="3200">
          <a:solidFill>
            <a:srgbClr val="2A63B2"/>
          </a:solidFill>
          <a:latin typeface="MetaNormalLF-Roman" pitchFamily="34" charset="0"/>
        </a:defRPr>
      </a:lvl2pPr>
      <a:lvl3pPr algn="l" rtl="0" eaLnBrk="0" fontAlgn="base" hangingPunct="0">
        <a:spcBef>
          <a:spcPct val="0"/>
        </a:spcBef>
        <a:spcAft>
          <a:spcPct val="0"/>
        </a:spcAft>
        <a:defRPr sz="3200">
          <a:solidFill>
            <a:srgbClr val="2A63B2"/>
          </a:solidFill>
          <a:latin typeface="MetaNormalLF-Roman" pitchFamily="34" charset="0"/>
        </a:defRPr>
      </a:lvl3pPr>
      <a:lvl4pPr algn="l" rtl="0" eaLnBrk="0" fontAlgn="base" hangingPunct="0">
        <a:spcBef>
          <a:spcPct val="0"/>
        </a:spcBef>
        <a:spcAft>
          <a:spcPct val="0"/>
        </a:spcAft>
        <a:defRPr sz="3200">
          <a:solidFill>
            <a:srgbClr val="2A63B2"/>
          </a:solidFill>
          <a:latin typeface="MetaNormalLF-Roman" pitchFamily="34" charset="0"/>
        </a:defRPr>
      </a:lvl4pPr>
      <a:lvl5pPr algn="l" rtl="0" eaLnBrk="0" fontAlgn="base" hangingPunct="0">
        <a:spcBef>
          <a:spcPct val="0"/>
        </a:spcBef>
        <a:spcAft>
          <a:spcPct val="0"/>
        </a:spcAft>
        <a:defRPr sz="3200">
          <a:solidFill>
            <a:srgbClr val="2A63B2"/>
          </a:solidFill>
          <a:latin typeface="MetaNormalLF-Roman" pitchFamily="34" charset="0"/>
        </a:defRPr>
      </a:lvl5pPr>
      <a:lvl6pPr marL="457200" algn="l" rtl="0" fontAlgn="base">
        <a:spcBef>
          <a:spcPct val="0"/>
        </a:spcBef>
        <a:spcAft>
          <a:spcPct val="0"/>
        </a:spcAft>
        <a:defRPr sz="3200">
          <a:solidFill>
            <a:srgbClr val="2A63B2"/>
          </a:solidFill>
          <a:latin typeface="MetaNormalLF-Roman" pitchFamily="34" charset="0"/>
        </a:defRPr>
      </a:lvl6pPr>
      <a:lvl7pPr marL="914400" algn="l" rtl="0" fontAlgn="base">
        <a:spcBef>
          <a:spcPct val="0"/>
        </a:spcBef>
        <a:spcAft>
          <a:spcPct val="0"/>
        </a:spcAft>
        <a:defRPr sz="3200">
          <a:solidFill>
            <a:srgbClr val="2A63B2"/>
          </a:solidFill>
          <a:latin typeface="MetaNormalLF-Roman" pitchFamily="34" charset="0"/>
        </a:defRPr>
      </a:lvl7pPr>
      <a:lvl8pPr marL="1371600" algn="l" rtl="0" fontAlgn="base">
        <a:spcBef>
          <a:spcPct val="0"/>
        </a:spcBef>
        <a:spcAft>
          <a:spcPct val="0"/>
        </a:spcAft>
        <a:defRPr sz="3200">
          <a:solidFill>
            <a:srgbClr val="2A63B2"/>
          </a:solidFill>
          <a:latin typeface="MetaNormalLF-Roman" pitchFamily="34" charset="0"/>
        </a:defRPr>
      </a:lvl8pPr>
      <a:lvl9pPr marL="1828800" algn="l" rtl="0" fontAlgn="base">
        <a:spcBef>
          <a:spcPct val="0"/>
        </a:spcBef>
        <a:spcAft>
          <a:spcPct val="0"/>
        </a:spcAft>
        <a:defRPr sz="3200">
          <a:solidFill>
            <a:srgbClr val="2A63B2"/>
          </a:solidFill>
          <a:latin typeface="MetaNormalLF-Roman" pitchFamily="34" charset="0"/>
        </a:defRPr>
      </a:lvl9pPr>
    </p:titleStyle>
    <p:bodyStyle>
      <a:lvl1pPr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algn="l" rtl="0" eaLnBrk="0" fontAlgn="base" hangingPunct="0">
        <a:spcBef>
          <a:spcPct val="20000"/>
        </a:spcBef>
        <a:spcAft>
          <a:spcPct val="0"/>
        </a:spcAft>
        <a:buFont typeface="Arial" charset="0"/>
        <a:buChar char="​"/>
        <a:defRPr sz="2000" kern="1200">
          <a:solidFill>
            <a:schemeClr val="tx1"/>
          </a:solidFill>
          <a:latin typeface="MetaBoldLF-Roman" pitchFamily="34" charset="0"/>
          <a:ea typeface="+mn-ea"/>
          <a:cs typeface="+mn-cs"/>
        </a:defRPr>
      </a:lvl2pPr>
      <a:lvl3pPr algn="l" rtl="0" eaLnBrk="0" fontAlgn="base" hangingPunct="0">
        <a:spcBef>
          <a:spcPct val="0"/>
        </a:spcBef>
        <a:spcAft>
          <a:spcPct val="0"/>
        </a:spcAft>
        <a:buFont typeface="Arial" charset="0"/>
        <a:buChar char="​"/>
        <a:defRPr sz="2000" kern="1200">
          <a:solidFill>
            <a:schemeClr val="tx1"/>
          </a:solidFill>
          <a:latin typeface="MetaNormalLF-Roman" pitchFamily="34" charset="0"/>
          <a:ea typeface="+mn-ea"/>
          <a:cs typeface="+mn-cs"/>
        </a:defRPr>
      </a:lvl3pPr>
      <a:lvl4pPr marL="179388" indent="-180975" algn="l" rtl="0" eaLnBrk="0" fontAlgn="base" hangingPunct="0">
        <a:spcBef>
          <a:spcPct val="0"/>
        </a:spcBef>
        <a:spcAft>
          <a:spcPts val="700"/>
        </a:spcAft>
        <a:buClr>
          <a:srgbClr val="2A63B2"/>
        </a:buClr>
        <a:buFont typeface="Arial" charset="0"/>
        <a:buChar char="•"/>
        <a:defRPr sz="2000" kern="1200">
          <a:solidFill>
            <a:schemeClr val="tx1"/>
          </a:solidFill>
          <a:latin typeface="MetaNormalLF-Roman" pitchFamily="34" charset="0"/>
          <a:ea typeface="+mn-ea"/>
          <a:cs typeface="+mn-cs"/>
        </a:defRPr>
      </a:lvl4pPr>
      <a:lvl5pPr marL="361950" indent="-180975" algn="l" rtl="0" eaLnBrk="0" fontAlgn="base" hangingPunct="0">
        <a:spcBef>
          <a:spcPct val="0"/>
        </a:spcBef>
        <a:spcAft>
          <a:spcPts val="700"/>
        </a:spcAft>
        <a:buClr>
          <a:schemeClr val="accent1"/>
        </a:buClr>
        <a:buFont typeface="Symbol" pitchFamily="18" charset="2"/>
        <a:buChar char="-"/>
        <a:defRPr sz="2000" kern="1200">
          <a:solidFill>
            <a:schemeClr val="tx1"/>
          </a:solidFill>
          <a:latin typeface="MetaNormalLF-Roman" pitchFamily="34" charset="0"/>
          <a:ea typeface="+mn-ea"/>
          <a:cs typeface="+mn-cs"/>
        </a:defRPr>
      </a:lvl5pPr>
      <a:lvl6pPr marL="0" indent="0" algn="l" defTabSz="914400" rtl="0" eaLnBrk="1" latinLnBrk="0" hangingPunct="1">
        <a:spcBef>
          <a:spcPts val="0"/>
        </a:spcBef>
        <a:buFont typeface="Arial" pitchFamily="34" charset="0"/>
        <a:buChar char="​"/>
        <a:defRPr sz="1600" b="0" kern="1200" baseline="0">
          <a:solidFill>
            <a:schemeClr val="tx1"/>
          </a:solidFill>
          <a:latin typeface="MetaBoldLF-Roman" pitchFamily="34" charset="0"/>
          <a:ea typeface="+mn-ea"/>
          <a:cs typeface="+mn-cs"/>
        </a:defRPr>
      </a:lvl6pPr>
      <a:lvl7pPr marL="0" indent="0" algn="l" defTabSz="914400" rtl="0" eaLnBrk="1" latinLnBrk="0" hangingPunct="1">
        <a:spcBef>
          <a:spcPts val="0"/>
        </a:spcBef>
        <a:buFont typeface="Arial" pitchFamily="34" charset="0"/>
        <a:buChar char="​"/>
        <a:defRPr sz="1600" kern="1200">
          <a:solidFill>
            <a:schemeClr val="tx1"/>
          </a:solidFill>
          <a:latin typeface="+mn-lt"/>
          <a:ea typeface="+mn-ea"/>
          <a:cs typeface="+mn-cs"/>
        </a:defRPr>
      </a:lvl7pPr>
      <a:lvl8pPr marL="0" indent="0" algn="l" defTabSz="914400" rtl="0" eaLnBrk="1" latinLnBrk="0" hangingPunct="1">
        <a:spcBef>
          <a:spcPct val="20000"/>
        </a:spcBef>
        <a:buFont typeface="Arial" pitchFamily="34" charset="0"/>
        <a:buChar char="​"/>
        <a:defRPr sz="800" b="0" kern="1200">
          <a:solidFill>
            <a:schemeClr val="tx1"/>
          </a:solidFill>
          <a:latin typeface="+mn-lt"/>
          <a:ea typeface="+mn-ea"/>
          <a:cs typeface="+mn-cs"/>
        </a:defRPr>
      </a:lvl8pPr>
      <a:lvl9pPr marL="0" indent="0" algn="l" defTabSz="914400" rtl="0" eaLnBrk="1" latinLnBrk="0" hangingPunct="1">
        <a:spcBef>
          <a:spcPts val="0"/>
        </a:spcBef>
        <a:buFont typeface="Arial" pitchFamily="34" charset="0"/>
        <a:buChar char="​"/>
        <a:defRPr sz="36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rotWithShape="1">
          <a:blip r:embed="rId3">
            <a:extLst/>
          </a:blip>
          <a:srcRect t="11272" b="4120"/>
          <a:stretch/>
        </p:blipFill>
        <p:spPr>
          <a:xfrm>
            <a:off x="179388" y="179388"/>
            <a:ext cx="8785225" cy="4957762"/>
          </a:xfrm>
        </p:spPr>
      </p:pic>
      <p:pic>
        <p:nvPicPr>
          <p:cNvPr id="13315" name="Bild 1" descr="Cover_Elemente_2Zeilen.png"/>
          <p:cNvPicPr>
            <a:picLocks noChangeAspect="1"/>
          </p:cNvPicPr>
          <p:nvPr/>
        </p:nvPicPr>
        <p:blipFill>
          <a:blip r:embed="rId4"/>
          <a:srcRect t="41512" b="15279"/>
          <a:stretch>
            <a:fillRect/>
          </a:stretch>
        </p:blipFill>
        <p:spPr bwMode="auto">
          <a:xfrm>
            <a:off x="0" y="2846388"/>
            <a:ext cx="9144000" cy="2454275"/>
          </a:xfrm>
          <a:prstGeom prst="rect">
            <a:avLst/>
          </a:prstGeom>
          <a:noFill/>
          <a:ln w="9525">
            <a:noFill/>
            <a:miter lim="800000"/>
            <a:headEnd/>
            <a:tailEnd/>
          </a:ln>
        </p:spPr>
      </p:pic>
      <p:sp>
        <p:nvSpPr>
          <p:cNvPr id="12292" name="Textplatzhalter 16"/>
          <p:cNvSpPr>
            <a:spLocks noGrp="1"/>
          </p:cNvSpPr>
          <p:nvPr>
            <p:ph type="body" sz="quarter" idx="13"/>
          </p:nvPr>
        </p:nvSpPr>
        <p:spPr bwMode="auto">
          <a:xfrm>
            <a:off x="280988" y="3356992"/>
            <a:ext cx="8532812" cy="1655737"/>
          </a:xfrm>
        </p:spPr>
        <p:txBody>
          <a:bodyPr wrap="square" numCol="1" anchor="t" anchorCtr="0" compatLnSpc="1">
            <a:prstTxWarp prst="textNoShape">
              <a:avLst/>
            </a:prstTxWarp>
            <a:normAutofit/>
          </a:bodyPr>
          <a:lstStyle/>
          <a:p>
            <a:pPr lvl="8">
              <a:defRPr/>
            </a:pPr>
            <a:r>
              <a:rPr lang="de-CH" sz="3000" dirty="0" smtClean="0">
                <a:solidFill>
                  <a:schemeClr val="bg1"/>
                </a:solidFill>
              </a:rPr>
              <a:t>Weg vom Klischee, es lohnt sich!</a:t>
            </a:r>
          </a:p>
          <a:p>
            <a:pPr lvl="8">
              <a:defRPr/>
            </a:pPr>
            <a:r>
              <a:rPr lang="de-CH" sz="2200" dirty="0" smtClean="0">
                <a:solidFill>
                  <a:schemeClr val="bg1"/>
                </a:solidFill>
              </a:rPr>
              <a:t/>
            </a:r>
            <a:br>
              <a:rPr lang="de-CH" sz="2200" dirty="0" smtClean="0">
                <a:solidFill>
                  <a:schemeClr val="bg1"/>
                </a:solidFill>
              </a:rPr>
            </a:br>
            <a:r>
              <a:rPr lang="de-CH" sz="2200" dirty="0" smtClean="0">
                <a:solidFill>
                  <a:schemeClr val="bg1"/>
                </a:solidFill>
              </a:rPr>
              <a:t>1</a:t>
            </a:r>
            <a:r>
              <a:rPr lang="de-CH" sz="2200" dirty="0">
                <a:solidFill>
                  <a:schemeClr val="bg1"/>
                </a:solidFill>
              </a:rPr>
              <a:t>. Schweizer Kolloquium zum Thema </a:t>
            </a:r>
            <a:r>
              <a:rPr lang="de-CH" sz="2200" dirty="0" smtClean="0">
                <a:solidFill>
                  <a:schemeClr val="bg1"/>
                </a:solidFill>
              </a:rPr>
              <a:t>Jobsharing vom </a:t>
            </a:r>
            <a:r>
              <a:rPr lang="de-CH" sz="2200" dirty="0">
                <a:solidFill>
                  <a:schemeClr val="bg1"/>
                </a:solidFill>
              </a:rPr>
              <a:t>4. Mai </a:t>
            </a:r>
            <a:r>
              <a:rPr lang="de-CH" sz="2200" dirty="0" smtClean="0">
                <a:solidFill>
                  <a:schemeClr val="bg1"/>
                </a:solidFill>
              </a:rPr>
              <a:t>2015</a:t>
            </a:r>
            <a:endParaRPr lang="de-CH" sz="2200" dirty="0">
              <a:solidFill>
                <a:schemeClr val="bg1"/>
              </a:solidFill>
            </a:endParaRPr>
          </a:p>
          <a:p>
            <a:pPr lvl="8">
              <a:defRPr/>
            </a:pPr>
            <a:endParaRPr lang="de-CH" sz="3000" dirty="0">
              <a:solidFill>
                <a:schemeClr val="bg1"/>
              </a:solidFill>
            </a:endParaRPr>
          </a:p>
        </p:txBody>
      </p:sp>
      <p:sp>
        <p:nvSpPr>
          <p:cNvPr id="20" name="Textplatzhalter 19"/>
          <p:cNvSpPr>
            <a:spLocks noGrp="1"/>
          </p:cNvSpPr>
          <p:nvPr>
            <p:ph type="body" sz="quarter" idx="14"/>
          </p:nvPr>
        </p:nvSpPr>
        <p:spPr>
          <a:xfrm>
            <a:off x="334600" y="5546946"/>
            <a:ext cx="5677560" cy="690366"/>
          </a:xfrm>
        </p:spPr>
        <p:txBody>
          <a:bodyPr>
            <a:noAutofit/>
          </a:bodyPr>
          <a:lstStyle/>
          <a:p>
            <a:pPr lvl="5">
              <a:defRPr/>
            </a:pPr>
            <a:r>
              <a:rPr lang="de-CH" b="1" dirty="0" smtClean="0">
                <a:latin typeface="+mn-lt"/>
              </a:rPr>
              <a:t>Hans Hess</a:t>
            </a:r>
          </a:p>
          <a:p>
            <a:pPr lvl="5">
              <a:defRPr/>
            </a:pPr>
            <a:r>
              <a:rPr lang="de-CH" b="1" dirty="0" smtClean="0">
                <a:latin typeface="+mn-lt"/>
              </a:rPr>
              <a:t>Präsident </a:t>
            </a:r>
            <a:r>
              <a:rPr lang="de-CH" b="1" dirty="0" err="1" smtClean="0">
                <a:latin typeface="+mn-lt"/>
              </a:rPr>
              <a:t>Swissmem</a:t>
            </a:r>
            <a:endParaRPr lang="de-CH" dirty="0"/>
          </a:p>
        </p:txBody>
      </p:sp>
    </p:spTree>
    <p:extLst>
      <p:ext uri="{BB962C8B-B14F-4D97-AF65-F5344CB8AC3E}">
        <p14:creationId xmlns:p14="http://schemas.microsoft.com/office/powerpoint/2010/main" val="3876095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Mythos und Realität zur Fachkräftesituation</a:t>
            </a:r>
            <a:endParaRPr lang="de-CH" dirty="0"/>
          </a:p>
        </p:txBody>
      </p:sp>
      <p:sp>
        <p:nvSpPr>
          <p:cNvPr id="3" name="Textplatzhalter 2"/>
          <p:cNvSpPr txBox="1">
            <a:spLocks/>
          </p:cNvSpPr>
          <p:nvPr/>
        </p:nvSpPr>
        <p:spPr>
          <a:xfrm>
            <a:off x="432480" y="1340768"/>
            <a:ext cx="8460000" cy="4680520"/>
          </a:xfrm>
          <a:prstGeom prst="rect">
            <a:avLst/>
          </a:prstGeom>
        </p:spPr>
        <p:txBody>
          <a:bodyPr>
            <a:noAutofit/>
          </a:bodyPr>
          <a:lstStyle>
            <a:lvl1pPr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algn="l" rtl="0" eaLnBrk="0" fontAlgn="base" hangingPunct="0">
              <a:spcBef>
                <a:spcPct val="20000"/>
              </a:spcBef>
              <a:spcAft>
                <a:spcPct val="0"/>
              </a:spcAft>
              <a:buFont typeface="Arial" charset="0"/>
              <a:buChar char="​"/>
              <a:defRPr sz="2000" kern="1200">
                <a:solidFill>
                  <a:schemeClr val="tx1"/>
                </a:solidFill>
                <a:latin typeface="MetaBoldLF-Roman" pitchFamily="34" charset="0"/>
                <a:ea typeface="+mn-ea"/>
                <a:cs typeface="+mn-cs"/>
              </a:defRPr>
            </a:lvl2pPr>
            <a:lvl3pPr algn="l" rtl="0" eaLnBrk="0" fontAlgn="base" hangingPunct="0">
              <a:spcBef>
                <a:spcPct val="0"/>
              </a:spcBef>
              <a:spcAft>
                <a:spcPct val="0"/>
              </a:spcAft>
              <a:buFont typeface="Arial" charset="0"/>
              <a:buChar char="​"/>
              <a:defRPr sz="2000" kern="1200">
                <a:solidFill>
                  <a:schemeClr val="tx1"/>
                </a:solidFill>
                <a:latin typeface="MetaNormalLF-Roman" pitchFamily="34" charset="0"/>
                <a:ea typeface="+mn-ea"/>
                <a:cs typeface="+mn-cs"/>
              </a:defRPr>
            </a:lvl3pPr>
            <a:lvl4pPr marL="179388" indent="-180975" algn="l" rtl="0" eaLnBrk="0" fontAlgn="base" hangingPunct="0">
              <a:spcBef>
                <a:spcPct val="0"/>
              </a:spcBef>
              <a:spcAft>
                <a:spcPts val="700"/>
              </a:spcAft>
              <a:buClr>
                <a:srgbClr val="2A63B2"/>
              </a:buClr>
              <a:buFont typeface="Arial" charset="0"/>
              <a:buChar char="•"/>
              <a:defRPr sz="2000" kern="1200">
                <a:solidFill>
                  <a:schemeClr val="tx1"/>
                </a:solidFill>
                <a:latin typeface="MetaNormalLF-Roman" pitchFamily="34" charset="0"/>
                <a:ea typeface="+mn-ea"/>
                <a:cs typeface="+mn-cs"/>
              </a:defRPr>
            </a:lvl4pPr>
            <a:lvl5pPr marL="361950" indent="-180975" algn="l" rtl="0" eaLnBrk="0" fontAlgn="base" hangingPunct="0">
              <a:spcBef>
                <a:spcPct val="0"/>
              </a:spcBef>
              <a:spcAft>
                <a:spcPts val="700"/>
              </a:spcAft>
              <a:buClr>
                <a:schemeClr val="accent1"/>
              </a:buClr>
              <a:buFont typeface="Symbol" pitchFamily="18" charset="2"/>
              <a:buChar char="-"/>
              <a:defRPr sz="2000" kern="1200">
                <a:solidFill>
                  <a:schemeClr val="tx1"/>
                </a:solidFill>
                <a:latin typeface="MetaNormalLF-Roman" pitchFamily="34" charset="0"/>
                <a:ea typeface="+mn-ea"/>
                <a:cs typeface="+mn-cs"/>
              </a:defRPr>
            </a:lvl5pPr>
            <a:lvl6pPr marL="0" indent="0" algn="l" defTabSz="914400" rtl="0" eaLnBrk="1" latinLnBrk="0" hangingPunct="1">
              <a:spcBef>
                <a:spcPts val="0"/>
              </a:spcBef>
              <a:buFont typeface="Arial" pitchFamily="34" charset="0"/>
              <a:buChar char="​"/>
              <a:defRPr sz="1600" b="0" kern="1200" baseline="0">
                <a:solidFill>
                  <a:schemeClr val="tx1"/>
                </a:solidFill>
                <a:latin typeface="MetaBoldLF-Roman" pitchFamily="34" charset="0"/>
                <a:ea typeface="+mn-ea"/>
                <a:cs typeface="+mn-cs"/>
              </a:defRPr>
            </a:lvl6pPr>
            <a:lvl7pPr marL="0" indent="0" algn="l" defTabSz="914400" rtl="0" eaLnBrk="1" latinLnBrk="0" hangingPunct="1">
              <a:spcBef>
                <a:spcPts val="0"/>
              </a:spcBef>
              <a:buFont typeface="Arial" pitchFamily="34" charset="0"/>
              <a:buChar char="​"/>
              <a:defRPr sz="1600" kern="1200">
                <a:solidFill>
                  <a:schemeClr val="tx1"/>
                </a:solidFill>
                <a:latin typeface="+mn-lt"/>
                <a:ea typeface="+mn-ea"/>
                <a:cs typeface="+mn-cs"/>
              </a:defRPr>
            </a:lvl7pPr>
            <a:lvl8pPr marL="0" indent="0" algn="l" defTabSz="914400" rtl="0" eaLnBrk="1" latinLnBrk="0" hangingPunct="1">
              <a:spcBef>
                <a:spcPct val="20000"/>
              </a:spcBef>
              <a:buFont typeface="Arial" pitchFamily="34" charset="0"/>
              <a:buChar char="​"/>
              <a:defRPr sz="800" b="0" kern="1200">
                <a:solidFill>
                  <a:schemeClr val="tx1"/>
                </a:solidFill>
                <a:latin typeface="+mn-lt"/>
                <a:ea typeface="+mn-ea"/>
                <a:cs typeface="+mn-cs"/>
              </a:defRPr>
            </a:lvl8pPr>
            <a:lvl9pPr marL="0" indent="0" algn="l" defTabSz="914400" rtl="0" eaLnBrk="1" latinLnBrk="0" hangingPunct="1">
              <a:spcBef>
                <a:spcPts val="0"/>
              </a:spcBef>
              <a:buFont typeface="Arial" pitchFamily="34" charset="0"/>
              <a:buChar char="​"/>
              <a:defRPr sz="3600" kern="1200">
                <a:solidFill>
                  <a:schemeClr val="tx1"/>
                </a:solidFill>
                <a:latin typeface="+mn-lt"/>
                <a:ea typeface="+mn-ea"/>
                <a:cs typeface="+mn-cs"/>
              </a:defRPr>
            </a:lvl9pPr>
          </a:lstStyle>
          <a:p>
            <a:pPr>
              <a:buClr>
                <a:srgbClr val="2A63B2"/>
              </a:buClr>
              <a:buNone/>
            </a:pPr>
            <a:r>
              <a:rPr lang="de-CH" sz="1700" b="1" dirty="0" smtClean="0"/>
              <a:t>Mythos</a:t>
            </a:r>
            <a:r>
              <a:rPr lang="de-CH" sz="1700" b="1" dirty="0"/>
              <a:t>:</a:t>
            </a:r>
            <a:r>
              <a:rPr lang="de-CH" sz="1700" dirty="0"/>
              <a:t> </a:t>
            </a:r>
            <a:endParaRPr lang="de-CH" sz="1700" dirty="0" smtClean="0"/>
          </a:p>
          <a:p>
            <a:pPr>
              <a:buClr>
                <a:srgbClr val="2A63B2"/>
              </a:buClr>
              <a:buNone/>
            </a:pPr>
            <a:r>
              <a:rPr lang="de-CH" sz="1700" dirty="0" smtClean="0"/>
              <a:t>Der </a:t>
            </a:r>
            <a:r>
              <a:rPr lang="de-CH" sz="1700" dirty="0"/>
              <a:t>demographische </a:t>
            </a:r>
            <a:r>
              <a:rPr lang="de-CH" sz="1700" dirty="0" smtClean="0"/>
              <a:t>und gesellschaftliche Wandel werden </a:t>
            </a:r>
            <a:r>
              <a:rPr lang="de-CH" sz="1700" dirty="0"/>
              <a:t>keinen Einfluss auf die Verfügbarkeit der Fachkräfte in der Schweiz haben</a:t>
            </a:r>
            <a:r>
              <a:rPr lang="de-CH" sz="1700" dirty="0" smtClean="0"/>
              <a:t>.</a:t>
            </a:r>
          </a:p>
          <a:p>
            <a:pPr>
              <a:buClr>
                <a:srgbClr val="2A63B2"/>
              </a:buClr>
              <a:buNone/>
            </a:pPr>
            <a:endParaRPr lang="de-CH" sz="1700" dirty="0"/>
          </a:p>
          <a:p>
            <a:pPr marL="0" lvl="3" indent="0">
              <a:spcBef>
                <a:spcPct val="20000"/>
              </a:spcBef>
              <a:spcAft>
                <a:spcPts val="0"/>
              </a:spcAft>
              <a:buNone/>
            </a:pPr>
            <a:r>
              <a:rPr lang="de-CH" sz="1700" b="1" dirty="0" smtClean="0">
                <a:latin typeface="+mn-lt"/>
              </a:rPr>
              <a:t>Realität</a:t>
            </a:r>
            <a:r>
              <a:rPr lang="de-CH" sz="1700" b="1" dirty="0">
                <a:latin typeface="+mn-lt"/>
              </a:rPr>
              <a:t>:</a:t>
            </a:r>
            <a:r>
              <a:rPr lang="de-CH" sz="1700" dirty="0">
                <a:latin typeface="+mn-lt"/>
              </a:rPr>
              <a:t> </a:t>
            </a:r>
            <a:endParaRPr lang="de-CH" sz="1700" dirty="0" smtClean="0">
              <a:latin typeface="+mn-lt"/>
            </a:endParaRPr>
          </a:p>
          <a:p>
            <a:pPr marL="0" lvl="3" indent="0">
              <a:spcBef>
                <a:spcPct val="20000"/>
              </a:spcBef>
              <a:spcAft>
                <a:spcPts val="0"/>
              </a:spcAft>
              <a:buNone/>
            </a:pPr>
            <a:r>
              <a:rPr lang="de-CH" sz="1700" dirty="0" smtClean="0">
                <a:latin typeface="+mn-lt"/>
              </a:rPr>
              <a:t>Swissmem hat den </a:t>
            </a:r>
            <a:r>
              <a:rPr lang="de-CH" sz="1700" b="1" dirty="0" smtClean="0">
                <a:latin typeface="+mn-lt"/>
              </a:rPr>
              <a:t>Fachkräftemangel</a:t>
            </a:r>
            <a:r>
              <a:rPr lang="de-CH" sz="1700" dirty="0" smtClean="0">
                <a:latin typeface="+mn-lt"/>
              </a:rPr>
              <a:t> in der MEM-Branche untersucht. </a:t>
            </a:r>
            <a:br>
              <a:rPr lang="de-CH" sz="1700" dirty="0" smtClean="0">
                <a:latin typeface="+mn-lt"/>
              </a:rPr>
            </a:br>
            <a:r>
              <a:rPr lang="de-CH" sz="1700" dirty="0" smtClean="0">
                <a:latin typeface="+mn-lt"/>
              </a:rPr>
              <a:t>5 von 11 Berufsfeldern sind bereits heute betroffen.   </a:t>
            </a:r>
            <a:r>
              <a:rPr lang="de-CH" sz="1400" dirty="0" smtClean="0">
                <a:latin typeface="+mn-lt"/>
              </a:rPr>
              <a:t>(Quelle Studie B,S,S. Basel, 2015)</a:t>
            </a:r>
          </a:p>
          <a:p>
            <a:pPr marL="0" lvl="3" indent="0">
              <a:spcBef>
                <a:spcPct val="20000"/>
              </a:spcBef>
              <a:spcAft>
                <a:spcPts val="0"/>
              </a:spcAft>
              <a:buNone/>
            </a:pPr>
            <a:endParaRPr lang="de-CH" sz="1400" b="1" dirty="0" smtClean="0">
              <a:latin typeface="+mn-lt"/>
              <a:sym typeface="Wingdings" panose="05000000000000000000" pitchFamily="2" charset="2"/>
            </a:endParaRPr>
          </a:p>
          <a:p>
            <a:pPr marL="0" lvl="3" indent="0">
              <a:spcBef>
                <a:spcPct val="20000"/>
              </a:spcBef>
              <a:spcAft>
                <a:spcPts val="0"/>
              </a:spcAft>
              <a:buNone/>
            </a:pPr>
            <a:r>
              <a:rPr lang="de-CH" sz="1700" b="1" dirty="0" smtClean="0">
                <a:latin typeface="+mn-lt"/>
                <a:sym typeface="Wingdings" panose="05000000000000000000" pitchFamily="2" charset="2"/>
              </a:rPr>
              <a:t>Die MEM-Branche in 2015:</a:t>
            </a:r>
          </a:p>
          <a:p>
            <a:pPr marL="342900" lvl="3" indent="-342900">
              <a:spcBef>
                <a:spcPct val="20000"/>
              </a:spcBef>
              <a:spcAft>
                <a:spcPts val="0"/>
              </a:spcAft>
              <a:buFont typeface="Arial" panose="020B0604020202020204" pitchFamily="34" charset="0"/>
              <a:buChar char="•"/>
            </a:pPr>
            <a:r>
              <a:rPr lang="de-CH" sz="1700" b="1" dirty="0" smtClean="0">
                <a:latin typeface="+mn-lt"/>
                <a:sym typeface="Wingdings" panose="05000000000000000000" pitchFamily="2" charset="2"/>
              </a:rPr>
              <a:t>Hat zu wenig Nachwuchs (insbesondere junge Frauen)</a:t>
            </a:r>
          </a:p>
          <a:p>
            <a:pPr marL="342900" lvl="3" indent="-342900">
              <a:spcBef>
                <a:spcPct val="20000"/>
              </a:spcBef>
              <a:spcAft>
                <a:spcPts val="0"/>
              </a:spcAft>
              <a:buFont typeface="Arial" panose="020B0604020202020204" pitchFamily="34" charset="0"/>
              <a:buChar char="•"/>
            </a:pPr>
            <a:r>
              <a:rPr lang="de-CH" sz="1700" b="1" dirty="0" smtClean="0">
                <a:latin typeface="+mn-lt"/>
                <a:sym typeface="Wingdings" panose="05000000000000000000" pitchFamily="2" charset="2"/>
              </a:rPr>
              <a:t>Beschäftigt generell zu wenig Frauen (25%)</a:t>
            </a:r>
          </a:p>
          <a:p>
            <a:pPr marL="342900" lvl="3" indent="-342900">
              <a:spcBef>
                <a:spcPct val="20000"/>
              </a:spcBef>
              <a:spcAft>
                <a:spcPts val="0"/>
              </a:spcAft>
              <a:buFont typeface="Arial" panose="020B0604020202020204" pitchFamily="34" charset="0"/>
              <a:buChar char="•"/>
            </a:pPr>
            <a:r>
              <a:rPr lang="de-CH" sz="1700" b="1" dirty="0" smtClean="0">
                <a:latin typeface="+mn-lt"/>
                <a:sym typeface="Wingdings" panose="05000000000000000000" pitchFamily="2" charset="2"/>
              </a:rPr>
              <a:t>Ist eine Vollzeit-Industrie (87%)</a:t>
            </a:r>
          </a:p>
          <a:p>
            <a:pPr marL="342900" lvl="3" indent="-342900">
              <a:spcBef>
                <a:spcPct val="20000"/>
              </a:spcBef>
              <a:spcAft>
                <a:spcPts val="0"/>
              </a:spcAft>
              <a:buFont typeface="Arial" panose="020B0604020202020204" pitchFamily="34" charset="0"/>
              <a:buChar char="•"/>
            </a:pPr>
            <a:r>
              <a:rPr lang="de-CH" sz="1700" b="1" dirty="0">
                <a:sym typeface="Wingdings" panose="05000000000000000000" pitchFamily="2" charset="2"/>
              </a:rPr>
              <a:t>Hat zu viele </a:t>
            </a:r>
            <a:r>
              <a:rPr lang="de-CH" sz="1700" b="1" dirty="0" smtClean="0">
                <a:sym typeface="Wingdings" panose="05000000000000000000" pitchFamily="2" charset="2"/>
              </a:rPr>
              <a:t>Frühpensionierungen</a:t>
            </a:r>
          </a:p>
          <a:p>
            <a:pPr marL="342900" lvl="3" indent="-342900">
              <a:spcBef>
                <a:spcPct val="20000"/>
              </a:spcBef>
              <a:spcAft>
                <a:spcPts val="0"/>
              </a:spcAft>
              <a:buFont typeface="Arial" panose="020B0604020202020204" pitchFamily="34" charset="0"/>
              <a:buChar char="•"/>
            </a:pPr>
            <a:r>
              <a:rPr lang="de-CH" sz="1700" b="1" dirty="0" smtClean="0">
                <a:latin typeface="+mn-lt"/>
                <a:sym typeface="Wingdings" panose="05000000000000000000" pitchFamily="2" charset="2"/>
              </a:rPr>
              <a:t>Die Erwerbsquote über 65 Jahre ist Null</a:t>
            </a:r>
          </a:p>
          <a:p>
            <a:pPr marL="361950" indent="-361950" eaLnBrk="1" fontAlgn="auto" hangingPunct="1">
              <a:spcAft>
                <a:spcPts val="0"/>
              </a:spcAft>
              <a:buClr>
                <a:schemeClr val="accent1"/>
              </a:buClr>
              <a:buFont typeface="Arial" panose="020B0604020202020204" pitchFamily="34" charset="0"/>
              <a:buChar char="•"/>
              <a:defRPr/>
            </a:pPr>
            <a:endParaRPr lang="de-CH" sz="1700" dirty="0" smtClean="0"/>
          </a:p>
          <a:p>
            <a:pPr marL="176213" indent="-176213" eaLnBrk="1" fontAlgn="auto" hangingPunct="1">
              <a:spcAft>
                <a:spcPts val="0"/>
              </a:spcAft>
              <a:buClr>
                <a:schemeClr val="accent1"/>
              </a:buClr>
              <a:buFont typeface="Arial" panose="020B0604020202020204" pitchFamily="34" charset="0"/>
              <a:buChar char="•"/>
              <a:defRPr/>
            </a:pPr>
            <a:endParaRPr lang="de-CH" sz="1700" dirty="0" smtClean="0"/>
          </a:p>
          <a:p>
            <a:pPr marL="176213" indent="-176213" eaLnBrk="1" fontAlgn="auto" hangingPunct="1">
              <a:spcAft>
                <a:spcPts val="0"/>
              </a:spcAft>
              <a:buClr>
                <a:schemeClr val="accent1"/>
              </a:buClr>
              <a:buFont typeface="Arial" panose="020B0604020202020204" pitchFamily="34" charset="0"/>
              <a:buChar char="•"/>
              <a:defRPr/>
            </a:pPr>
            <a:endParaRPr lang="de-CH" sz="1700" dirty="0" smtClean="0"/>
          </a:p>
          <a:p>
            <a:pPr marL="176213" indent="-176213" eaLnBrk="1" fontAlgn="auto" hangingPunct="1">
              <a:spcAft>
                <a:spcPts val="0"/>
              </a:spcAft>
              <a:buClr>
                <a:schemeClr val="accent1"/>
              </a:buClr>
              <a:buFont typeface="Arial" panose="020B0604020202020204" pitchFamily="34" charset="0"/>
              <a:buChar char="•"/>
              <a:defRPr/>
            </a:pPr>
            <a:endParaRPr lang="de-CH" sz="1700" dirty="0" smtClean="0"/>
          </a:p>
          <a:p>
            <a:pPr marL="176213" indent="-176213" eaLnBrk="1" fontAlgn="auto" hangingPunct="1">
              <a:spcAft>
                <a:spcPts val="0"/>
              </a:spcAft>
              <a:buClr>
                <a:schemeClr val="accent1"/>
              </a:buClr>
              <a:buFont typeface="Arial" panose="020B0604020202020204" pitchFamily="34" charset="0"/>
              <a:buChar char="•"/>
              <a:defRPr/>
            </a:pPr>
            <a:endParaRPr lang="de-CH" sz="1700" dirty="0" smtClean="0"/>
          </a:p>
          <a:p>
            <a:pPr marL="176213" indent="-176213" eaLnBrk="1" fontAlgn="auto" hangingPunct="1">
              <a:spcAft>
                <a:spcPts val="0"/>
              </a:spcAft>
              <a:buClr>
                <a:schemeClr val="accent1"/>
              </a:buClr>
              <a:buFont typeface="Arial" panose="020B0604020202020204" pitchFamily="34" charset="0"/>
              <a:buChar char="•"/>
              <a:defRPr/>
            </a:pPr>
            <a:endParaRPr lang="de-CH" sz="1700" dirty="0" smtClean="0"/>
          </a:p>
          <a:p>
            <a:pPr marL="176213" indent="-176213" eaLnBrk="1" fontAlgn="auto" hangingPunct="1">
              <a:spcAft>
                <a:spcPts val="0"/>
              </a:spcAft>
              <a:buClr>
                <a:schemeClr val="accent1"/>
              </a:buClr>
              <a:buFont typeface="Arial" panose="020B0604020202020204" pitchFamily="34" charset="0"/>
              <a:buChar char="•"/>
              <a:defRPr/>
            </a:pPr>
            <a:endParaRPr lang="de-CH" sz="1700" dirty="0" smtClean="0"/>
          </a:p>
          <a:p>
            <a:pPr marL="176213" indent="-176213" eaLnBrk="1" fontAlgn="auto" hangingPunct="1">
              <a:spcAft>
                <a:spcPts val="0"/>
              </a:spcAft>
              <a:buClr>
                <a:schemeClr val="accent1"/>
              </a:buClr>
              <a:buFont typeface="Arial" panose="020B0604020202020204" pitchFamily="34" charset="0"/>
              <a:buChar char="•"/>
              <a:defRPr/>
            </a:pPr>
            <a:endParaRPr lang="de-CH" sz="1700" dirty="0" smtClean="0"/>
          </a:p>
          <a:p>
            <a:pPr marL="176213" indent="-176213" eaLnBrk="1" fontAlgn="auto" hangingPunct="1">
              <a:spcAft>
                <a:spcPts val="0"/>
              </a:spcAft>
              <a:buClr>
                <a:schemeClr val="accent1"/>
              </a:buClr>
              <a:buFont typeface="Arial" panose="020B0604020202020204" pitchFamily="34" charset="0"/>
              <a:buChar char="•"/>
              <a:defRPr/>
            </a:pPr>
            <a:endParaRPr lang="de-CH" sz="1700" dirty="0" smtClean="0"/>
          </a:p>
          <a:p>
            <a:pPr marL="176213" indent="-176213" eaLnBrk="1" fontAlgn="auto" hangingPunct="1">
              <a:spcAft>
                <a:spcPts val="0"/>
              </a:spcAft>
              <a:buClr>
                <a:schemeClr val="accent1"/>
              </a:buClr>
              <a:buFont typeface="Arial" panose="020B0604020202020204" pitchFamily="34" charset="0"/>
              <a:buChar char="•"/>
              <a:defRPr/>
            </a:pPr>
            <a:endParaRPr lang="de-CH" sz="1700" dirty="0" smtClean="0"/>
          </a:p>
          <a:p>
            <a:pPr marL="176213" lvl="5" indent="-176213">
              <a:buClr>
                <a:schemeClr val="accent1"/>
              </a:buClr>
              <a:defRPr/>
            </a:pPr>
            <a:endParaRPr lang="de-CH" sz="1700" dirty="0" smtClean="0">
              <a:latin typeface="+mn-lt"/>
            </a:endParaRPr>
          </a:p>
        </p:txBody>
      </p:sp>
    </p:spTree>
    <p:extLst>
      <p:ext uri="{BB962C8B-B14F-4D97-AF65-F5344CB8AC3E}">
        <p14:creationId xmlns:p14="http://schemas.microsoft.com/office/powerpoint/2010/main" val="4255463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04664"/>
            <a:ext cx="8460000" cy="1062815"/>
          </a:xfrm>
        </p:spPr>
        <p:txBody>
          <a:bodyPr/>
          <a:lstStyle/>
          <a:p>
            <a:r>
              <a:rPr lang="de-CH" dirty="0" smtClean="0"/>
              <a:t>Swissmem Fachkräftestrategie:</a:t>
            </a:r>
            <a:br>
              <a:rPr lang="de-CH" dirty="0" smtClean="0"/>
            </a:br>
            <a:r>
              <a:rPr lang="de-CH" dirty="0" smtClean="0"/>
              <a:t>3 Handlungsfelder − je 4 Massnahmen</a:t>
            </a:r>
            <a:endParaRPr lang="de-CH" dirty="0"/>
          </a:p>
        </p:txBody>
      </p:sp>
      <p:sp>
        <p:nvSpPr>
          <p:cNvPr id="15" name="Textfeld 14"/>
          <p:cNvSpPr txBox="1"/>
          <p:nvPr/>
        </p:nvSpPr>
        <p:spPr>
          <a:xfrm>
            <a:off x="6300665" y="2924944"/>
            <a:ext cx="2376264" cy="504056"/>
          </a:xfrm>
          <a:prstGeom prst="rect">
            <a:avLst/>
          </a:prstGeom>
          <a:solidFill>
            <a:schemeClr val="accent1"/>
          </a:solidFill>
          <a:ln>
            <a:solidFill>
              <a:schemeClr val="tx1"/>
            </a:solidFill>
          </a:ln>
        </p:spPr>
        <p:txBody>
          <a:bodyPr wrap="square" lIns="0" tIns="0" rIns="0" bIns="0" rtlCol="0">
            <a:noAutofit/>
          </a:bodyPr>
          <a:lstStyle/>
          <a:p>
            <a:pPr algn="ctr"/>
            <a:endParaRPr lang="de-CH" sz="800" b="1" dirty="0" smtClean="0">
              <a:solidFill>
                <a:schemeClr val="bg1"/>
              </a:solidFill>
            </a:endParaRPr>
          </a:p>
          <a:p>
            <a:pPr algn="ctr"/>
            <a:r>
              <a:rPr lang="de-CH" sz="1600" b="1" dirty="0" smtClean="0">
                <a:solidFill>
                  <a:schemeClr val="bg1"/>
                </a:solidFill>
              </a:rPr>
              <a:t>«Ältere Mitarbeitende»</a:t>
            </a:r>
            <a:endParaRPr lang="de-CH" sz="1600" b="1" dirty="0">
              <a:solidFill>
                <a:schemeClr val="bg1"/>
              </a:solidFill>
            </a:endParaRPr>
          </a:p>
        </p:txBody>
      </p:sp>
      <p:sp>
        <p:nvSpPr>
          <p:cNvPr id="16" name="Textfeld 15"/>
          <p:cNvSpPr txBox="1"/>
          <p:nvPr/>
        </p:nvSpPr>
        <p:spPr>
          <a:xfrm>
            <a:off x="6300665" y="3573016"/>
            <a:ext cx="2376264" cy="576000"/>
          </a:xfrm>
          <a:prstGeom prst="rect">
            <a:avLst/>
          </a:prstGeom>
          <a:solidFill>
            <a:srgbClr val="FFC000">
              <a:alpha val="38000"/>
            </a:srgbClr>
          </a:solidFill>
          <a:ln>
            <a:solidFill>
              <a:schemeClr val="tx1"/>
            </a:solidFill>
          </a:ln>
        </p:spPr>
        <p:txBody>
          <a:bodyPr wrap="square" lIns="0" tIns="0" rIns="0" bIns="0" rtlCol="0">
            <a:noAutofit/>
          </a:bodyPr>
          <a:lstStyle>
            <a:defPPr>
              <a:defRPr lang="de-DE"/>
            </a:defPPr>
            <a:lvl1pPr algn="ctr">
              <a:defRPr sz="1600"/>
            </a:lvl1pPr>
          </a:lstStyle>
          <a:p>
            <a:r>
              <a:rPr lang="de-CH" dirty="0" smtClean="0"/>
              <a:t>Best Practices 50+</a:t>
            </a:r>
            <a:br>
              <a:rPr lang="de-CH" dirty="0" smtClean="0"/>
            </a:br>
            <a:r>
              <a:rPr lang="de-CH" dirty="0" smtClean="0"/>
              <a:t>Handlungsvorschläge</a:t>
            </a:r>
            <a:endParaRPr lang="de-CH" dirty="0"/>
          </a:p>
        </p:txBody>
      </p:sp>
      <p:sp>
        <p:nvSpPr>
          <p:cNvPr id="17" name="Textfeld 16"/>
          <p:cNvSpPr txBox="1"/>
          <p:nvPr/>
        </p:nvSpPr>
        <p:spPr>
          <a:xfrm>
            <a:off x="6300665" y="4146687"/>
            <a:ext cx="2376264" cy="523636"/>
          </a:xfrm>
          <a:prstGeom prst="rect">
            <a:avLst/>
          </a:prstGeom>
          <a:solidFill>
            <a:srgbClr val="FFC000">
              <a:alpha val="38000"/>
            </a:srgbClr>
          </a:solidFill>
          <a:ln>
            <a:solidFill>
              <a:schemeClr val="tx1"/>
            </a:solidFill>
          </a:ln>
        </p:spPr>
        <p:txBody>
          <a:bodyPr wrap="square" lIns="0" tIns="0" rIns="0" bIns="0" rtlCol="0">
            <a:noAutofit/>
          </a:bodyPr>
          <a:lstStyle/>
          <a:p>
            <a:pPr algn="ctr"/>
            <a:r>
              <a:rPr lang="de-CH" sz="1600" dirty="0" smtClean="0"/>
              <a:t>Horizontale Entwicklungs-</a:t>
            </a:r>
            <a:br>
              <a:rPr lang="de-CH" sz="1600" dirty="0" smtClean="0"/>
            </a:br>
            <a:r>
              <a:rPr lang="de-CH" sz="1600" dirty="0" smtClean="0"/>
              <a:t>möglichkeit Karriere</a:t>
            </a:r>
            <a:endParaRPr lang="de-CH" sz="1600" dirty="0"/>
          </a:p>
        </p:txBody>
      </p:sp>
      <p:sp>
        <p:nvSpPr>
          <p:cNvPr id="18" name="Textfeld 17"/>
          <p:cNvSpPr txBox="1"/>
          <p:nvPr/>
        </p:nvSpPr>
        <p:spPr>
          <a:xfrm>
            <a:off x="6300665" y="4671045"/>
            <a:ext cx="2376000" cy="576000"/>
          </a:xfrm>
          <a:prstGeom prst="rect">
            <a:avLst/>
          </a:prstGeom>
          <a:solidFill>
            <a:srgbClr val="FFC000">
              <a:alpha val="38000"/>
            </a:srgbClr>
          </a:solidFill>
          <a:ln>
            <a:solidFill>
              <a:schemeClr val="tx1"/>
            </a:solidFill>
          </a:ln>
        </p:spPr>
        <p:txBody>
          <a:bodyPr wrap="square" lIns="0" tIns="72000" rIns="0" bIns="72000" rtlCol="0">
            <a:noAutofit/>
          </a:bodyPr>
          <a:lstStyle>
            <a:defPPr>
              <a:defRPr lang="de-DE"/>
            </a:defPPr>
            <a:lvl1pPr algn="ctr">
              <a:defRPr sz="1600"/>
            </a:lvl1pPr>
          </a:lstStyle>
          <a:p>
            <a:r>
              <a:rPr lang="de-CH" dirty="0" smtClean="0"/>
              <a:t>Gesundheitsmanagement</a:t>
            </a:r>
            <a:endParaRPr lang="de-CH" dirty="0"/>
          </a:p>
        </p:txBody>
      </p:sp>
      <p:sp>
        <p:nvSpPr>
          <p:cNvPr id="19" name="Textfeld 18"/>
          <p:cNvSpPr txBox="1"/>
          <p:nvPr/>
        </p:nvSpPr>
        <p:spPr>
          <a:xfrm>
            <a:off x="6295331" y="5254352"/>
            <a:ext cx="2381597" cy="576000"/>
          </a:xfrm>
          <a:prstGeom prst="rect">
            <a:avLst/>
          </a:prstGeom>
          <a:solidFill>
            <a:srgbClr val="FFC000">
              <a:alpha val="38000"/>
            </a:srgbClr>
          </a:solidFill>
          <a:ln>
            <a:solidFill>
              <a:schemeClr val="tx1"/>
            </a:solidFill>
          </a:ln>
        </p:spPr>
        <p:txBody>
          <a:bodyPr wrap="square" lIns="0" tIns="72000" rIns="0" bIns="72000" rtlCol="0">
            <a:noAutofit/>
          </a:bodyPr>
          <a:lstStyle>
            <a:defPPr>
              <a:defRPr lang="de-DE"/>
            </a:defPPr>
            <a:lvl1pPr algn="ctr">
              <a:defRPr sz="1600"/>
            </a:lvl1pPr>
          </a:lstStyle>
          <a:p>
            <a:r>
              <a:rPr lang="de-CH" dirty="0" smtClean="0"/>
              <a:t>Flexibilisierung des BVG</a:t>
            </a:r>
            <a:endParaRPr lang="de-CH" dirty="0"/>
          </a:p>
        </p:txBody>
      </p:sp>
      <p:sp>
        <p:nvSpPr>
          <p:cNvPr id="10" name="Gleichschenkliges Dreieck 9"/>
          <p:cNvSpPr/>
          <p:nvPr/>
        </p:nvSpPr>
        <p:spPr>
          <a:xfrm>
            <a:off x="540025" y="1687860"/>
            <a:ext cx="8136904" cy="10081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5" name="Textfeld 24"/>
          <p:cNvSpPr txBox="1"/>
          <p:nvPr/>
        </p:nvSpPr>
        <p:spPr>
          <a:xfrm>
            <a:off x="2700265" y="2204864"/>
            <a:ext cx="3672408" cy="432048"/>
          </a:xfrm>
          <a:prstGeom prst="rect">
            <a:avLst/>
          </a:prstGeom>
          <a:noFill/>
        </p:spPr>
        <p:txBody>
          <a:bodyPr wrap="square" lIns="0" tIns="0" rIns="0" bIns="0" rtlCol="0">
            <a:noAutofit/>
          </a:bodyPr>
          <a:lstStyle/>
          <a:p>
            <a:pPr algn="ctr"/>
            <a:r>
              <a:rPr lang="de-CH" b="1" dirty="0" smtClean="0">
                <a:solidFill>
                  <a:schemeClr val="bg1"/>
                </a:solidFill>
              </a:rPr>
              <a:t>Swissmem Fachkräftestrategie</a:t>
            </a:r>
            <a:endParaRPr lang="de-CH" b="1" dirty="0">
              <a:solidFill>
                <a:schemeClr val="bg1"/>
              </a:solidFill>
            </a:endParaRPr>
          </a:p>
        </p:txBody>
      </p:sp>
      <p:sp>
        <p:nvSpPr>
          <p:cNvPr id="26" name="Textfeld 25"/>
          <p:cNvSpPr txBox="1"/>
          <p:nvPr/>
        </p:nvSpPr>
        <p:spPr>
          <a:xfrm>
            <a:off x="540025" y="2924944"/>
            <a:ext cx="2376264" cy="504056"/>
          </a:xfrm>
          <a:prstGeom prst="rect">
            <a:avLst/>
          </a:prstGeom>
          <a:solidFill>
            <a:schemeClr val="accent1"/>
          </a:solidFill>
          <a:ln>
            <a:solidFill>
              <a:schemeClr val="tx1"/>
            </a:solidFill>
          </a:ln>
        </p:spPr>
        <p:txBody>
          <a:bodyPr wrap="square" lIns="0" tIns="0" rIns="0" bIns="0" rtlCol="0">
            <a:noAutofit/>
          </a:bodyPr>
          <a:lstStyle/>
          <a:p>
            <a:pPr algn="ctr">
              <a:spcBef>
                <a:spcPts val="1200"/>
              </a:spcBef>
            </a:pPr>
            <a:endParaRPr lang="de-CH" sz="800" b="1" dirty="0" smtClean="0">
              <a:solidFill>
                <a:schemeClr val="bg1"/>
              </a:solidFill>
            </a:endParaRPr>
          </a:p>
          <a:p>
            <a:pPr algn="ctr"/>
            <a:r>
              <a:rPr lang="de-CH" sz="1600" b="1" dirty="0" smtClean="0">
                <a:solidFill>
                  <a:schemeClr val="bg1"/>
                </a:solidFill>
              </a:rPr>
              <a:t>«Nachwuchsförderung</a:t>
            </a:r>
            <a:r>
              <a:rPr lang="de-CH" sz="1600" b="1" dirty="0">
                <a:solidFill>
                  <a:srgbClr val="FFFFFF"/>
                </a:solidFill>
              </a:rPr>
              <a:t>»</a:t>
            </a:r>
            <a:endParaRPr lang="de-CH" sz="1600" b="1" dirty="0">
              <a:solidFill>
                <a:schemeClr val="bg1"/>
              </a:solidFill>
            </a:endParaRPr>
          </a:p>
        </p:txBody>
      </p:sp>
      <p:sp>
        <p:nvSpPr>
          <p:cNvPr id="27" name="Textfeld 26"/>
          <p:cNvSpPr txBox="1"/>
          <p:nvPr/>
        </p:nvSpPr>
        <p:spPr>
          <a:xfrm>
            <a:off x="540025" y="3573016"/>
            <a:ext cx="2376264" cy="576000"/>
          </a:xfrm>
          <a:prstGeom prst="rect">
            <a:avLst/>
          </a:prstGeom>
          <a:solidFill>
            <a:srgbClr val="FFC000">
              <a:alpha val="38000"/>
            </a:srgbClr>
          </a:solidFill>
          <a:ln>
            <a:solidFill>
              <a:schemeClr val="tx1"/>
            </a:solidFill>
          </a:ln>
        </p:spPr>
        <p:txBody>
          <a:bodyPr wrap="square" lIns="0" tIns="72000" rIns="0" bIns="72000" rtlCol="0">
            <a:noAutofit/>
          </a:bodyPr>
          <a:lstStyle>
            <a:defPPr>
              <a:defRPr lang="de-DE"/>
            </a:defPPr>
            <a:lvl1pPr algn="ctr">
              <a:defRPr sz="1600"/>
            </a:lvl1pPr>
          </a:lstStyle>
          <a:p>
            <a:r>
              <a:rPr lang="de-CH" dirty="0" smtClean="0"/>
              <a:t>Forschergeist wecken</a:t>
            </a:r>
            <a:endParaRPr lang="de-CH" dirty="0"/>
          </a:p>
        </p:txBody>
      </p:sp>
      <p:sp>
        <p:nvSpPr>
          <p:cNvPr id="28" name="Textfeld 27"/>
          <p:cNvSpPr txBox="1"/>
          <p:nvPr/>
        </p:nvSpPr>
        <p:spPr>
          <a:xfrm>
            <a:off x="540025" y="4142550"/>
            <a:ext cx="2376264" cy="576000"/>
          </a:xfrm>
          <a:prstGeom prst="rect">
            <a:avLst/>
          </a:prstGeom>
          <a:solidFill>
            <a:srgbClr val="FFC000">
              <a:alpha val="38000"/>
            </a:srgbClr>
          </a:solidFill>
          <a:ln>
            <a:solidFill>
              <a:schemeClr val="tx1"/>
            </a:solidFill>
          </a:ln>
        </p:spPr>
        <p:txBody>
          <a:bodyPr wrap="square" lIns="0" tIns="72000" rIns="0" bIns="72000" rtlCol="0">
            <a:noAutofit/>
          </a:bodyPr>
          <a:lstStyle/>
          <a:p>
            <a:pPr algn="ctr"/>
            <a:r>
              <a:rPr lang="de-CH" sz="1600" dirty="0" smtClean="0"/>
              <a:t>Berufliche Perspektiven</a:t>
            </a:r>
            <a:br>
              <a:rPr lang="de-CH" sz="1600" dirty="0" smtClean="0"/>
            </a:br>
            <a:r>
              <a:rPr lang="de-CH" sz="1600" dirty="0" smtClean="0"/>
              <a:t>aufzeigen</a:t>
            </a:r>
            <a:endParaRPr lang="de-CH" sz="1600" dirty="0"/>
          </a:p>
        </p:txBody>
      </p:sp>
      <p:sp>
        <p:nvSpPr>
          <p:cNvPr id="29" name="Textfeld 28"/>
          <p:cNvSpPr txBox="1"/>
          <p:nvPr/>
        </p:nvSpPr>
        <p:spPr>
          <a:xfrm>
            <a:off x="540025" y="4718670"/>
            <a:ext cx="2376000" cy="576000"/>
          </a:xfrm>
          <a:prstGeom prst="rect">
            <a:avLst/>
          </a:prstGeom>
          <a:solidFill>
            <a:srgbClr val="FFC000">
              <a:alpha val="38000"/>
            </a:srgbClr>
          </a:solidFill>
          <a:ln>
            <a:solidFill>
              <a:schemeClr val="tx1"/>
            </a:solidFill>
          </a:ln>
        </p:spPr>
        <p:txBody>
          <a:bodyPr wrap="square" lIns="0" tIns="72000" rIns="0" bIns="72000" rtlCol="0">
            <a:noAutofit/>
          </a:bodyPr>
          <a:lstStyle>
            <a:defPPr>
              <a:defRPr lang="de-DE"/>
            </a:defPPr>
            <a:lvl1pPr algn="ctr">
              <a:defRPr sz="1600"/>
            </a:lvl1pPr>
          </a:lstStyle>
          <a:p>
            <a:r>
              <a:rPr lang="de-CH" dirty="0" smtClean="0"/>
              <a:t>Ansehen der Berufsbildung fördern</a:t>
            </a:r>
            <a:endParaRPr lang="de-CH" dirty="0"/>
          </a:p>
        </p:txBody>
      </p:sp>
      <p:sp>
        <p:nvSpPr>
          <p:cNvPr id="30" name="Textfeld 29"/>
          <p:cNvSpPr txBox="1"/>
          <p:nvPr/>
        </p:nvSpPr>
        <p:spPr>
          <a:xfrm>
            <a:off x="540025" y="5293593"/>
            <a:ext cx="2381333" cy="576000"/>
          </a:xfrm>
          <a:prstGeom prst="rect">
            <a:avLst/>
          </a:prstGeom>
          <a:solidFill>
            <a:srgbClr val="FFC000">
              <a:alpha val="38000"/>
            </a:srgbClr>
          </a:solidFill>
          <a:ln>
            <a:solidFill>
              <a:schemeClr val="tx1"/>
            </a:solidFill>
          </a:ln>
        </p:spPr>
        <p:txBody>
          <a:bodyPr wrap="square" lIns="0" tIns="72000" rIns="0" bIns="72000" rtlCol="0">
            <a:noAutofit/>
          </a:bodyPr>
          <a:lstStyle>
            <a:defPPr>
              <a:defRPr lang="de-DE"/>
            </a:defPPr>
            <a:lvl1pPr algn="ctr">
              <a:defRPr sz="1600"/>
            </a:lvl1pPr>
          </a:lstStyle>
          <a:p>
            <a:r>
              <a:rPr lang="de-CH" dirty="0" smtClean="0"/>
              <a:t>Talente ausbilden</a:t>
            </a:r>
            <a:br>
              <a:rPr lang="de-CH" dirty="0" smtClean="0"/>
            </a:br>
            <a:r>
              <a:rPr lang="de-CH" dirty="0" smtClean="0"/>
              <a:t>und entwickeln</a:t>
            </a:r>
            <a:endParaRPr lang="de-CH" dirty="0"/>
          </a:p>
        </p:txBody>
      </p:sp>
      <p:sp>
        <p:nvSpPr>
          <p:cNvPr id="31" name="Textfeld 30"/>
          <p:cNvSpPr txBox="1"/>
          <p:nvPr/>
        </p:nvSpPr>
        <p:spPr>
          <a:xfrm>
            <a:off x="3492353" y="2924944"/>
            <a:ext cx="2376264" cy="504056"/>
          </a:xfrm>
          <a:prstGeom prst="rect">
            <a:avLst/>
          </a:prstGeom>
          <a:solidFill>
            <a:schemeClr val="accent1"/>
          </a:solidFill>
          <a:ln>
            <a:solidFill>
              <a:schemeClr val="tx1"/>
            </a:solidFill>
          </a:ln>
        </p:spPr>
        <p:txBody>
          <a:bodyPr wrap="square" lIns="0" tIns="0" rIns="0" bIns="0" rtlCol="0">
            <a:noAutofit/>
          </a:bodyPr>
          <a:lstStyle/>
          <a:p>
            <a:pPr algn="ctr"/>
            <a:endParaRPr lang="de-CH" sz="800" b="1" dirty="0" smtClean="0">
              <a:solidFill>
                <a:schemeClr val="bg1"/>
              </a:solidFill>
            </a:endParaRPr>
          </a:p>
          <a:p>
            <a:pPr algn="ctr"/>
            <a:r>
              <a:rPr lang="de-CH" sz="1600" b="1" dirty="0" smtClean="0">
                <a:solidFill>
                  <a:schemeClr val="bg1"/>
                </a:solidFill>
              </a:rPr>
              <a:t>«Frauen/Familien»</a:t>
            </a:r>
          </a:p>
          <a:p>
            <a:pPr algn="ctr"/>
            <a:endParaRPr lang="de-CH" sz="800" b="1" dirty="0">
              <a:solidFill>
                <a:schemeClr val="bg1"/>
              </a:solidFill>
            </a:endParaRPr>
          </a:p>
        </p:txBody>
      </p:sp>
      <p:sp>
        <p:nvSpPr>
          <p:cNvPr id="32" name="Textfeld 31"/>
          <p:cNvSpPr txBox="1"/>
          <p:nvPr/>
        </p:nvSpPr>
        <p:spPr>
          <a:xfrm>
            <a:off x="3492353" y="3573016"/>
            <a:ext cx="2376264" cy="576064"/>
          </a:xfrm>
          <a:prstGeom prst="rect">
            <a:avLst/>
          </a:prstGeom>
          <a:solidFill>
            <a:srgbClr val="FFC000">
              <a:alpha val="38000"/>
            </a:srgbClr>
          </a:solidFill>
          <a:ln>
            <a:solidFill>
              <a:schemeClr val="tx1"/>
            </a:solidFill>
          </a:ln>
        </p:spPr>
        <p:txBody>
          <a:bodyPr wrap="square" lIns="0" tIns="0" rIns="0" bIns="0" rtlCol="0">
            <a:noAutofit/>
          </a:bodyPr>
          <a:lstStyle>
            <a:defPPr>
              <a:defRPr lang="de-DE"/>
            </a:defPPr>
            <a:lvl1pPr algn="ctr">
              <a:defRPr sz="1600"/>
            </a:lvl1pPr>
          </a:lstStyle>
          <a:p>
            <a:r>
              <a:rPr lang="de-CH" dirty="0"/>
              <a:t>Vereinbarkeit Familie/</a:t>
            </a:r>
            <a:br>
              <a:rPr lang="de-CH" dirty="0"/>
            </a:br>
            <a:r>
              <a:rPr lang="de-CH" dirty="0"/>
              <a:t>Privatleben mit Beruf</a:t>
            </a:r>
          </a:p>
        </p:txBody>
      </p:sp>
      <p:sp>
        <p:nvSpPr>
          <p:cNvPr id="33" name="Textfeld 32"/>
          <p:cNvSpPr txBox="1"/>
          <p:nvPr/>
        </p:nvSpPr>
        <p:spPr>
          <a:xfrm>
            <a:off x="3492353" y="4149080"/>
            <a:ext cx="2376264" cy="576000"/>
          </a:xfrm>
          <a:prstGeom prst="rect">
            <a:avLst/>
          </a:prstGeom>
          <a:solidFill>
            <a:srgbClr val="FFC000">
              <a:alpha val="38000"/>
            </a:srgbClr>
          </a:solidFill>
          <a:ln>
            <a:solidFill>
              <a:schemeClr val="tx1"/>
            </a:solidFill>
          </a:ln>
        </p:spPr>
        <p:txBody>
          <a:bodyPr wrap="square" lIns="0" tIns="72000" rIns="0" bIns="72000" rtlCol="0">
            <a:noAutofit/>
          </a:bodyPr>
          <a:lstStyle/>
          <a:p>
            <a:pPr algn="ctr"/>
            <a:r>
              <a:rPr lang="de-CH" sz="1600" dirty="0" smtClean="0"/>
              <a:t>Kinderbetreuung</a:t>
            </a:r>
            <a:endParaRPr lang="de-CH" sz="1600" dirty="0"/>
          </a:p>
        </p:txBody>
      </p:sp>
      <p:sp>
        <p:nvSpPr>
          <p:cNvPr id="34" name="Textfeld 33"/>
          <p:cNvSpPr txBox="1"/>
          <p:nvPr/>
        </p:nvSpPr>
        <p:spPr>
          <a:xfrm>
            <a:off x="3492617" y="4725208"/>
            <a:ext cx="2376000" cy="576000"/>
          </a:xfrm>
          <a:prstGeom prst="rect">
            <a:avLst/>
          </a:prstGeom>
          <a:solidFill>
            <a:srgbClr val="FFC000">
              <a:alpha val="38000"/>
            </a:srgbClr>
          </a:solidFill>
          <a:ln>
            <a:solidFill>
              <a:schemeClr val="tx1"/>
            </a:solidFill>
          </a:ln>
        </p:spPr>
        <p:txBody>
          <a:bodyPr wrap="square" lIns="0" tIns="72000" rIns="0" bIns="72000" rtlCol="0">
            <a:noAutofit/>
          </a:bodyPr>
          <a:lstStyle>
            <a:defPPr>
              <a:defRPr lang="de-DE"/>
            </a:defPPr>
            <a:lvl1pPr algn="ctr">
              <a:defRPr sz="1600"/>
            </a:lvl1pPr>
          </a:lstStyle>
          <a:p>
            <a:r>
              <a:rPr lang="de-CH" dirty="0"/>
              <a:t>Motivation </a:t>
            </a:r>
            <a:r>
              <a:rPr lang="de-CH" dirty="0" smtClean="0"/>
              <a:t>Frauen</a:t>
            </a:r>
            <a:endParaRPr lang="de-CH" dirty="0"/>
          </a:p>
        </p:txBody>
      </p:sp>
      <p:sp>
        <p:nvSpPr>
          <p:cNvPr id="35" name="Textfeld 34"/>
          <p:cNvSpPr txBox="1"/>
          <p:nvPr/>
        </p:nvSpPr>
        <p:spPr>
          <a:xfrm>
            <a:off x="3492617" y="5301208"/>
            <a:ext cx="2376000" cy="576000"/>
          </a:xfrm>
          <a:prstGeom prst="rect">
            <a:avLst/>
          </a:prstGeom>
          <a:solidFill>
            <a:srgbClr val="FFC000">
              <a:alpha val="38000"/>
            </a:srgbClr>
          </a:solidFill>
          <a:ln>
            <a:solidFill>
              <a:schemeClr val="tx1"/>
            </a:solidFill>
          </a:ln>
        </p:spPr>
        <p:txBody>
          <a:bodyPr wrap="square" lIns="0" tIns="72000" rIns="0" bIns="72000" rtlCol="0">
            <a:noAutofit/>
          </a:bodyPr>
          <a:lstStyle>
            <a:defPPr>
              <a:defRPr lang="de-DE"/>
            </a:defPPr>
            <a:lvl1pPr algn="ctr">
              <a:defRPr sz="1600"/>
            </a:lvl1pPr>
          </a:lstStyle>
          <a:p>
            <a:r>
              <a:rPr lang="de-CH" dirty="0"/>
              <a:t>Frühförderung Mädchen</a:t>
            </a:r>
          </a:p>
        </p:txBody>
      </p:sp>
    </p:spTree>
    <p:extLst>
      <p:ext uri="{BB962C8B-B14F-4D97-AF65-F5344CB8AC3E}">
        <p14:creationId xmlns:p14="http://schemas.microsoft.com/office/powerpoint/2010/main" val="3282691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Teilzeitarbeit ist ein Zukunfts-Trend</a:t>
            </a:r>
            <a:endParaRPr lang="de-CH" dirty="0"/>
          </a:p>
        </p:txBody>
      </p:sp>
      <p:sp>
        <p:nvSpPr>
          <p:cNvPr id="3" name="Text Placeholder 2"/>
          <p:cNvSpPr>
            <a:spLocks noGrp="1"/>
          </p:cNvSpPr>
          <p:nvPr>
            <p:ph type="body" sz="quarter" idx="11"/>
          </p:nvPr>
        </p:nvSpPr>
        <p:spPr/>
        <p:txBody>
          <a:bodyPr>
            <a:normAutofit lnSpcReduction="10000"/>
          </a:bodyPr>
          <a:lstStyle/>
          <a:p>
            <a:pPr>
              <a:buNone/>
            </a:pPr>
            <a:r>
              <a:rPr lang="de-CH" b="1" dirty="0" smtClean="0"/>
              <a:t>Warum Teilzeitarbeit?</a:t>
            </a:r>
          </a:p>
          <a:p>
            <a:pPr marL="342900" indent="-342900">
              <a:buFont typeface="Arial" panose="020B0604020202020204" pitchFamily="34" charset="0"/>
              <a:buChar char="•"/>
            </a:pPr>
            <a:r>
              <a:rPr lang="de-CH" dirty="0" smtClean="0"/>
              <a:t>Für die junge Generation (Y, Z)</a:t>
            </a:r>
          </a:p>
          <a:p>
            <a:pPr marL="342900" indent="-342900">
              <a:buFont typeface="Arial" panose="020B0604020202020204" pitchFamily="34" charset="0"/>
              <a:buChar char="•"/>
            </a:pPr>
            <a:r>
              <a:rPr lang="de-CH" dirty="0" smtClean="0"/>
              <a:t>Für Mütter und Väter junger Familien</a:t>
            </a:r>
          </a:p>
          <a:p>
            <a:pPr marL="342900" indent="-342900">
              <a:buFont typeface="Arial" panose="020B0604020202020204" pitchFamily="34" charset="0"/>
              <a:buChar char="•"/>
            </a:pPr>
            <a:r>
              <a:rPr lang="de-CH" dirty="0" smtClean="0"/>
              <a:t>Für Wiedereinsteigerinnen nach Baby-Pause</a:t>
            </a:r>
          </a:p>
          <a:p>
            <a:pPr marL="342900" indent="-342900">
              <a:buFont typeface="Arial" panose="020B0604020202020204" pitchFamily="34" charset="0"/>
              <a:buChar char="•"/>
            </a:pPr>
            <a:r>
              <a:rPr lang="de-CH" dirty="0" smtClean="0"/>
              <a:t>Für Ältere, die kürzer treten wollen</a:t>
            </a:r>
          </a:p>
          <a:p>
            <a:pPr marL="342900" indent="-342900">
              <a:buFont typeface="Arial" panose="020B0604020202020204" pitchFamily="34" charset="0"/>
              <a:buChar char="•"/>
            </a:pPr>
            <a:endParaRPr lang="de-CH" dirty="0"/>
          </a:p>
          <a:p>
            <a:pPr>
              <a:buNone/>
            </a:pPr>
            <a:r>
              <a:rPr lang="de-CH" b="1" dirty="0" smtClean="0"/>
              <a:t>Welche Teilzeitarbeit?</a:t>
            </a:r>
          </a:p>
          <a:p>
            <a:pPr marL="342900" indent="-342900">
              <a:buFont typeface="Arial" panose="020B0604020202020204" pitchFamily="34" charset="0"/>
              <a:buChar char="•"/>
            </a:pPr>
            <a:r>
              <a:rPr lang="de-CH" dirty="0" smtClean="0"/>
              <a:t>Flexible Arbeitszeitmodelle</a:t>
            </a:r>
          </a:p>
          <a:p>
            <a:pPr marL="342900" indent="-342900">
              <a:buFont typeface="Arial" panose="020B0604020202020204" pitchFamily="34" charset="0"/>
              <a:buChar char="•"/>
            </a:pPr>
            <a:r>
              <a:rPr lang="de-CH" dirty="0" err="1" smtClean="0"/>
              <a:t>Teilzeitpensen</a:t>
            </a:r>
            <a:endParaRPr lang="de-CH" dirty="0" smtClean="0"/>
          </a:p>
          <a:p>
            <a:pPr marL="342900" indent="-342900">
              <a:buFont typeface="Arial" panose="020B0604020202020204" pitchFamily="34" charset="0"/>
              <a:buChar char="•"/>
            </a:pPr>
            <a:r>
              <a:rPr lang="de-CH" dirty="0" err="1" smtClean="0"/>
              <a:t>Job-Sharing</a:t>
            </a:r>
            <a:endParaRPr lang="de-CH" dirty="0" smtClean="0"/>
          </a:p>
          <a:p>
            <a:pPr marL="342900" indent="-342900">
              <a:buFont typeface="Arial" panose="020B0604020202020204" pitchFamily="34" charset="0"/>
              <a:buChar char="•"/>
            </a:pPr>
            <a:endParaRPr lang="de-CH" dirty="0"/>
          </a:p>
        </p:txBody>
      </p:sp>
    </p:spTree>
    <p:extLst>
      <p:ext uri="{BB962C8B-B14F-4D97-AF65-F5344CB8AC3E}">
        <p14:creationId xmlns:p14="http://schemas.microsoft.com/office/powerpoint/2010/main" val="2611720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el 1"/>
          <p:cNvSpPr>
            <a:spLocks noGrp="1"/>
          </p:cNvSpPr>
          <p:nvPr>
            <p:ph type="title"/>
          </p:nvPr>
        </p:nvSpPr>
        <p:spPr>
          <a:xfrm>
            <a:off x="380119" y="476250"/>
            <a:ext cx="8532117" cy="500063"/>
          </a:xfrm>
        </p:spPr>
        <p:txBody>
          <a:bodyPr/>
          <a:lstStyle/>
          <a:p>
            <a:pPr eaLnBrk="1" hangingPunct="1"/>
            <a:r>
              <a:rPr lang="de-CH" dirty="0" smtClean="0"/>
              <a:t>Jobsharing: Ein Mittel gegen den Fachkräftemangel: Frauen</a:t>
            </a:r>
            <a:br>
              <a:rPr lang="de-CH" dirty="0" smtClean="0"/>
            </a:br>
            <a:r>
              <a:rPr lang="de-CH" dirty="0" smtClean="0"/>
              <a:t> </a:t>
            </a:r>
          </a:p>
        </p:txBody>
      </p:sp>
      <p:sp>
        <p:nvSpPr>
          <p:cNvPr id="2" name="Textplatzhalter 1"/>
          <p:cNvSpPr>
            <a:spLocks noGrp="1"/>
          </p:cNvSpPr>
          <p:nvPr>
            <p:ph type="body" sz="quarter" idx="11"/>
          </p:nvPr>
        </p:nvSpPr>
        <p:spPr>
          <a:xfrm>
            <a:off x="432480" y="1700808"/>
            <a:ext cx="8460000" cy="4536504"/>
          </a:xfrm>
        </p:spPr>
        <p:txBody>
          <a:bodyPr>
            <a:normAutofit/>
          </a:bodyPr>
          <a:lstStyle/>
          <a:p>
            <a:pPr marL="342900" indent="-342900">
              <a:buClr>
                <a:srgbClr val="2A63B2"/>
              </a:buClr>
              <a:buFont typeface="Arial" panose="020B0604020202020204" pitchFamily="34" charset="0"/>
              <a:buChar char="•"/>
            </a:pPr>
            <a:r>
              <a:rPr lang="de-CH" sz="2200" dirty="0" smtClean="0"/>
              <a:t>Jobsharing erlaubt eine  bessere Vereinbarkeit von Beruf und Familienleben</a:t>
            </a:r>
          </a:p>
          <a:p>
            <a:pPr marL="342900" indent="-342900">
              <a:buClr>
                <a:srgbClr val="2A63B2"/>
              </a:buClr>
              <a:buFont typeface="Arial" panose="020B0604020202020204" pitchFamily="34" charset="0"/>
              <a:buChar char="•"/>
            </a:pPr>
            <a:r>
              <a:rPr lang="de-CH" sz="2200" dirty="0" smtClean="0"/>
              <a:t>Jobsharing ist ein Mittel für einen Wiedereinstieg für Frauen </a:t>
            </a:r>
          </a:p>
          <a:p>
            <a:pPr marL="342900" lvl="0" indent="-342900">
              <a:buClr>
                <a:srgbClr val="2A63B2"/>
              </a:buClr>
              <a:buFont typeface="Arial" panose="020B0604020202020204" pitchFamily="34" charset="0"/>
              <a:buChar char="•"/>
            </a:pPr>
            <a:r>
              <a:rPr lang="de-CH" sz="2200" dirty="0" smtClean="0"/>
              <a:t>Jobsharing geniert neue Stellen: Vollzeitstellen, welche sonst nicht für Teilzeit in Frage kämen, können von zwei Personen besetzt werden. </a:t>
            </a:r>
          </a:p>
          <a:p>
            <a:pPr lvl="0">
              <a:buClr>
                <a:srgbClr val="2A63B2"/>
              </a:buClr>
              <a:buNone/>
            </a:pPr>
            <a:endParaRPr lang="de-CH" sz="2200" dirty="0" smtClean="0"/>
          </a:p>
          <a:p>
            <a:pPr lvl="0">
              <a:buClr>
                <a:srgbClr val="2A63B2"/>
              </a:buClr>
              <a:buNone/>
            </a:pPr>
            <a:r>
              <a:rPr lang="de-CH" sz="2200" dirty="0" smtClean="0"/>
              <a:t>Aber :</a:t>
            </a:r>
            <a:endParaRPr lang="de-CH" sz="2200" dirty="0"/>
          </a:p>
          <a:p>
            <a:pPr marL="342900" indent="-342900">
              <a:buClr>
                <a:srgbClr val="2A63B2"/>
              </a:buClr>
              <a:buFont typeface="Arial" panose="020B0604020202020204" pitchFamily="34" charset="0"/>
              <a:buChar char="•"/>
            </a:pPr>
            <a:r>
              <a:rPr lang="de-CH" sz="2200" dirty="0" smtClean="0"/>
              <a:t>Jobsharing benötigt Vertrauen und gute eine Organisation</a:t>
            </a:r>
          </a:p>
          <a:p>
            <a:pPr marL="342900" indent="-342900">
              <a:buClr>
                <a:srgbClr val="2A63B2"/>
              </a:buClr>
              <a:buFont typeface="Arial" panose="020B0604020202020204" pitchFamily="34" charset="0"/>
              <a:buChar char="•"/>
            </a:pPr>
            <a:r>
              <a:rPr lang="de-CH" sz="2200" dirty="0" smtClean="0"/>
              <a:t>Jobsharing ist für die Männer immer noch ein Outsider, aber es könnte </a:t>
            </a:r>
            <a:r>
              <a:rPr lang="de-CH" sz="2200" dirty="0"/>
              <a:t>auch </a:t>
            </a:r>
            <a:r>
              <a:rPr lang="de-CH" sz="2200" dirty="0" smtClean="0"/>
              <a:t>Männern erlauben, </a:t>
            </a:r>
            <a:r>
              <a:rPr lang="de-CH" sz="2200" dirty="0"/>
              <a:t>Teilzeit zu arbeiten</a:t>
            </a:r>
          </a:p>
          <a:p>
            <a:pPr marL="704850" lvl="4" indent="-342900"/>
            <a:endParaRPr lang="de-CH" sz="2200" dirty="0" smtClean="0">
              <a:latin typeface="+mn-lt"/>
            </a:endParaRPr>
          </a:p>
          <a:p>
            <a:pPr marL="342900" lvl="2" indent="-342900">
              <a:buFont typeface="Arial" panose="020B0604020202020204" pitchFamily="34" charset="0"/>
              <a:buChar char="•"/>
            </a:pPr>
            <a:endParaRPr lang="de-CH" sz="2200" dirty="0">
              <a:latin typeface="+mn-lt"/>
            </a:endParaRPr>
          </a:p>
          <a:p>
            <a:pPr marL="342900" lvl="2" indent="-342900">
              <a:buFont typeface="Arial" panose="020B0604020202020204" pitchFamily="34" charset="0"/>
              <a:buChar char="•"/>
            </a:pPr>
            <a:endParaRPr lang="de-CH" sz="2200" dirty="0" smtClean="0">
              <a:latin typeface="+mn-lt"/>
            </a:endParaRPr>
          </a:p>
          <a:p>
            <a:endParaRPr lang="de-CH" sz="2200" dirty="0" smtClean="0"/>
          </a:p>
          <a:p>
            <a:endParaRPr lang="de-CH" sz="2200" dirty="0" smtClean="0"/>
          </a:p>
          <a:p>
            <a:endParaRPr lang="de-CH" sz="2200" dirty="0"/>
          </a:p>
        </p:txBody>
      </p:sp>
    </p:spTree>
    <p:extLst>
      <p:ext uri="{BB962C8B-B14F-4D97-AF65-F5344CB8AC3E}">
        <p14:creationId xmlns:p14="http://schemas.microsoft.com/office/powerpoint/2010/main" val="520242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el 1"/>
          <p:cNvSpPr>
            <a:spLocks noGrp="1"/>
          </p:cNvSpPr>
          <p:nvPr>
            <p:ph type="title"/>
          </p:nvPr>
        </p:nvSpPr>
        <p:spPr>
          <a:xfrm>
            <a:off x="360363" y="476250"/>
            <a:ext cx="8459787" cy="500063"/>
          </a:xfrm>
        </p:spPr>
        <p:txBody>
          <a:bodyPr/>
          <a:lstStyle/>
          <a:p>
            <a:pPr eaLnBrk="1" hangingPunct="1"/>
            <a:r>
              <a:rPr lang="de-CH" sz="2800" dirty="0" smtClean="0"/>
              <a:t>Jobsharing: Ein Mittel gegen Fachkräftemangel und Erhalt des Know-how in den Unternehmen: Ältere MA</a:t>
            </a:r>
            <a:br>
              <a:rPr lang="de-CH" sz="2800" dirty="0" smtClean="0"/>
            </a:br>
            <a:r>
              <a:rPr lang="de-CH" sz="2800" dirty="0"/>
              <a:t/>
            </a:r>
            <a:br>
              <a:rPr lang="de-CH" sz="2800" dirty="0"/>
            </a:br>
            <a:endParaRPr lang="de-CH" sz="2800" dirty="0" smtClean="0"/>
          </a:p>
        </p:txBody>
      </p:sp>
      <p:sp>
        <p:nvSpPr>
          <p:cNvPr id="3" name="Textplatzhalter 2"/>
          <p:cNvSpPr>
            <a:spLocks noGrp="1"/>
          </p:cNvSpPr>
          <p:nvPr>
            <p:ph type="body" sz="quarter" idx="11"/>
          </p:nvPr>
        </p:nvSpPr>
        <p:spPr>
          <a:xfrm>
            <a:off x="432480" y="1628800"/>
            <a:ext cx="8460000" cy="4680520"/>
          </a:xfrm>
        </p:spPr>
        <p:txBody>
          <a:bodyPr>
            <a:normAutofit/>
          </a:bodyPr>
          <a:lstStyle/>
          <a:p>
            <a:pPr marL="361950" indent="-361950" eaLnBrk="1" fontAlgn="auto" hangingPunct="1">
              <a:spcAft>
                <a:spcPts val="0"/>
              </a:spcAft>
              <a:buClr>
                <a:schemeClr val="accent1"/>
              </a:buClr>
              <a:buFont typeface="Arial" panose="020B0604020202020204" pitchFamily="34" charset="0"/>
              <a:buChar char="•"/>
              <a:defRPr/>
            </a:pPr>
            <a:r>
              <a:rPr lang="de-CH" sz="2200" dirty="0" smtClean="0"/>
              <a:t>Swissmem empfiehlt, im Rahmen ihrer Fachkräftestrategie solche Modelle für die älteren MA</a:t>
            </a:r>
          </a:p>
          <a:p>
            <a:pPr marL="361950" indent="-361950" eaLnBrk="1" fontAlgn="auto" hangingPunct="1">
              <a:spcAft>
                <a:spcPts val="0"/>
              </a:spcAft>
              <a:buClr>
                <a:schemeClr val="accent1"/>
              </a:buClr>
              <a:buFont typeface="Arial" panose="020B0604020202020204" pitchFamily="34" charset="0"/>
              <a:buChar char="•"/>
              <a:defRPr/>
            </a:pPr>
            <a:r>
              <a:rPr lang="de-CH" sz="2200" dirty="0" err="1" smtClean="0"/>
              <a:t>PowerMEM</a:t>
            </a:r>
            <a:r>
              <a:rPr lang="de-CH" sz="2200" dirty="0" smtClean="0"/>
              <a:t>: Neues elektronisches Nachschlagewerk</a:t>
            </a:r>
          </a:p>
          <a:p>
            <a:pPr marL="357188" indent="-357188" eaLnBrk="1" fontAlgn="auto" hangingPunct="1">
              <a:spcAft>
                <a:spcPts val="0"/>
              </a:spcAft>
              <a:buClr>
                <a:schemeClr val="accent1"/>
              </a:buClr>
              <a:buFont typeface="Arial" panose="020B0604020202020204" pitchFamily="34" charset="0"/>
              <a:buChar char="•"/>
              <a:defRPr/>
            </a:pPr>
            <a:r>
              <a:rPr lang="de-CH" sz="2200" dirty="0" smtClean="0"/>
              <a:t>4 Themen </a:t>
            </a:r>
            <a:r>
              <a:rPr lang="de-CH" sz="2200" dirty="0" smtClean="0">
                <a:latin typeface="Arial"/>
                <a:cs typeface="Arial"/>
              </a:rPr>
              <a:t>‒</a:t>
            </a:r>
            <a:r>
              <a:rPr lang="de-CH" sz="2200" dirty="0" smtClean="0"/>
              <a:t> 19 Konzepte (inkl. Best Practice-Beispiele)</a:t>
            </a:r>
          </a:p>
          <a:p>
            <a:pPr marL="361950" indent="-361950" eaLnBrk="1" fontAlgn="auto" hangingPunct="1">
              <a:spcAft>
                <a:spcPts val="0"/>
              </a:spcAft>
              <a:buClr>
                <a:schemeClr val="accent1"/>
              </a:buClr>
              <a:buFont typeface="Arial" panose="020B0604020202020204" pitchFamily="34" charset="0"/>
              <a:buChar char="•"/>
              <a:defRPr/>
            </a:pPr>
            <a:r>
              <a:rPr lang="de-CH" sz="2200" dirty="0" smtClean="0"/>
              <a:t>Jobsharing sinnvoll zum Beispiel in:</a:t>
            </a:r>
            <a:br>
              <a:rPr lang="de-CH" sz="2200" dirty="0" smtClean="0"/>
            </a:br>
            <a:endParaRPr lang="de-CH" sz="2200" dirty="0" smtClean="0"/>
          </a:p>
          <a:p>
            <a:pPr marL="704850" lvl="3" indent="-342900">
              <a:buClr>
                <a:schemeClr val="accent1"/>
              </a:buClr>
              <a:buFont typeface="Symbol" panose="05050102010706020507" pitchFamily="18" charset="2"/>
              <a:buChar char="-"/>
              <a:defRPr/>
            </a:pPr>
            <a:r>
              <a:rPr lang="de-CH" sz="2200" b="1" dirty="0" smtClean="0">
                <a:latin typeface="+mn-lt"/>
              </a:rPr>
              <a:t>Horizontale Entwicklungsmöglichkeit der Karriere</a:t>
            </a:r>
          </a:p>
          <a:p>
            <a:pPr marL="703263" lvl="3" indent="-342900">
              <a:buClr>
                <a:schemeClr val="accent1"/>
              </a:buClr>
              <a:buFont typeface="Symbol" panose="05050102010706020507" pitchFamily="18" charset="2"/>
              <a:buChar char="-"/>
              <a:defRPr/>
            </a:pPr>
            <a:r>
              <a:rPr lang="de-CH" sz="2200" b="1" dirty="0" smtClean="0">
                <a:latin typeface="+mn-lt"/>
              </a:rPr>
              <a:t>Tandem zwischen Jung und Alt</a:t>
            </a:r>
          </a:p>
          <a:p>
            <a:pPr marL="703263" lvl="3" indent="-342900">
              <a:buClr>
                <a:schemeClr val="accent1"/>
              </a:buClr>
              <a:buFont typeface="Symbol" panose="05050102010706020507" pitchFamily="18" charset="2"/>
              <a:buChar char="-"/>
              <a:defRPr/>
            </a:pPr>
            <a:r>
              <a:rPr lang="de-CH" sz="2200" b="1" dirty="0" smtClean="0">
                <a:latin typeface="+mn-lt"/>
              </a:rPr>
              <a:t>Flexible Arbeitszeitmodellen</a:t>
            </a:r>
          </a:p>
          <a:p>
            <a:pPr lvl="1" eaLnBrk="1" fontAlgn="auto" hangingPunct="1">
              <a:spcAft>
                <a:spcPts val="0"/>
              </a:spcAft>
              <a:buClr>
                <a:schemeClr val="accent1"/>
              </a:buClr>
              <a:buNone/>
              <a:defRPr/>
            </a:pPr>
            <a:endParaRPr lang="de-CH" sz="2200" dirty="0">
              <a:latin typeface="+mn-lt"/>
            </a:endParaRPr>
          </a:p>
          <a:p>
            <a:pPr marL="176213" indent="-176213" eaLnBrk="1" fontAlgn="auto" hangingPunct="1">
              <a:spcAft>
                <a:spcPts val="0"/>
              </a:spcAft>
              <a:buClr>
                <a:schemeClr val="accent1"/>
              </a:buClr>
              <a:buFont typeface="Arial" panose="020B0604020202020204" pitchFamily="34" charset="0"/>
              <a:buChar char="•"/>
              <a:defRPr/>
            </a:pPr>
            <a:endParaRPr lang="de-CH" sz="2200" dirty="0"/>
          </a:p>
          <a:p>
            <a:pPr marL="176213" indent="-176213" eaLnBrk="1" fontAlgn="auto" hangingPunct="1">
              <a:spcAft>
                <a:spcPts val="0"/>
              </a:spcAft>
              <a:buClr>
                <a:schemeClr val="accent1"/>
              </a:buClr>
              <a:buFont typeface="Arial" panose="020B0604020202020204" pitchFamily="34" charset="0"/>
              <a:buChar char="•"/>
              <a:defRPr/>
            </a:pPr>
            <a:endParaRPr lang="de-CH" sz="2200" dirty="0" smtClean="0"/>
          </a:p>
          <a:p>
            <a:pPr marL="176213" indent="-176213" eaLnBrk="1" fontAlgn="auto" hangingPunct="1">
              <a:spcAft>
                <a:spcPts val="0"/>
              </a:spcAft>
              <a:buClr>
                <a:schemeClr val="accent1"/>
              </a:buClr>
              <a:buFont typeface="Arial" panose="020B0604020202020204" pitchFamily="34" charset="0"/>
              <a:buChar char="•"/>
              <a:defRPr/>
            </a:pPr>
            <a:endParaRPr lang="de-CH" sz="2200" dirty="0"/>
          </a:p>
          <a:p>
            <a:pPr marL="176213" indent="-176213" eaLnBrk="1" fontAlgn="auto" hangingPunct="1">
              <a:spcAft>
                <a:spcPts val="0"/>
              </a:spcAft>
              <a:buClr>
                <a:schemeClr val="accent1"/>
              </a:buClr>
              <a:buFont typeface="Arial" panose="020B0604020202020204" pitchFamily="34" charset="0"/>
              <a:buChar char="•"/>
              <a:defRPr/>
            </a:pPr>
            <a:endParaRPr lang="de-CH" sz="2200" dirty="0" smtClean="0"/>
          </a:p>
          <a:p>
            <a:pPr marL="176213" indent="-176213" eaLnBrk="1" fontAlgn="auto" hangingPunct="1">
              <a:spcAft>
                <a:spcPts val="0"/>
              </a:spcAft>
              <a:buClr>
                <a:schemeClr val="accent1"/>
              </a:buClr>
              <a:buFont typeface="Arial" panose="020B0604020202020204" pitchFamily="34" charset="0"/>
              <a:buChar char="•"/>
              <a:defRPr/>
            </a:pPr>
            <a:endParaRPr lang="de-CH" sz="2200" dirty="0"/>
          </a:p>
          <a:p>
            <a:pPr marL="176213" indent="-176213" eaLnBrk="1" fontAlgn="auto" hangingPunct="1">
              <a:spcAft>
                <a:spcPts val="0"/>
              </a:spcAft>
              <a:buClr>
                <a:schemeClr val="accent1"/>
              </a:buClr>
              <a:buFont typeface="Arial" panose="020B0604020202020204" pitchFamily="34" charset="0"/>
              <a:buChar char="•"/>
              <a:defRPr/>
            </a:pPr>
            <a:endParaRPr lang="de-CH" sz="2200" dirty="0" smtClean="0"/>
          </a:p>
          <a:p>
            <a:pPr marL="176213" indent="-176213" eaLnBrk="1" fontAlgn="auto" hangingPunct="1">
              <a:spcAft>
                <a:spcPts val="0"/>
              </a:spcAft>
              <a:buClr>
                <a:schemeClr val="accent1"/>
              </a:buClr>
              <a:buFont typeface="Arial" panose="020B0604020202020204" pitchFamily="34" charset="0"/>
              <a:buChar char="•"/>
              <a:defRPr/>
            </a:pPr>
            <a:endParaRPr lang="de-CH" sz="2200" dirty="0"/>
          </a:p>
          <a:p>
            <a:pPr marL="176213" indent="-176213" eaLnBrk="1" fontAlgn="auto" hangingPunct="1">
              <a:spcAft>
                <a:spcPts val="0"/>
              </a:spcAft>
              <a:buClr>
                <a:schemeClr val="accent1"/>
              </a:buClr>
              <a:buFont typeface="Arial" panose="020B0604020202020204" pitchFamily="34" charset="0"/>
              <a:buChar char="•"/>
              <a:defRPr/>
            </a:pPr>
            <a:endParaRPr lang="de-CH" sz="2200" dirty="0" smtClean="0"/>
          </a:p>
          <a:p>
            <a:pPr marL="176213" indent="-176213" eaLnBrk="1" fontAlgn="auto" hangingPunct="1">
              <a:spcAft>
                <a:spcPts val="0"/>
              </a:spcAft>
              <a:buClr>
                <a:schemeClr val="accent1"/>
              </a:buClr>
              <a:buFont typeface="Arial" panose="020B0604020202020204" pitchFamily="34" charset="0"/>
              <a:buChar char="•"/>
              <a:defRPr/>
            </a:pPr>
            <a:endParaRPr lang="de-CH" sz="2200" dirty="0" smtClean="0"/>
          </a:p>
          <a:p>
            <a:pPr marL="176213" lvl="5" indent="-176213">
              <a:buClr>
                <a:schemeClr val="accent1"/>
              </a:buClr>
              <a:defRPr/>
            </a:pPr>
            <a:endParaRPr lang="de-CH" sz="2200" dirty="0" smtClean="0">
              <a:latin typeface="+mn-lt"/>
            </a:endParaRPr>
          </a:p>
        </p:txBody>
      </p:sp>
    </p:spTree>
    <p:extLst>
      <p:ext uri="{BB962C8B-B14F-4D97-AF65-F5344CB8AC3E}">
        <p14:creationId xmlns:p14="http://schemas.microsoft.com/office/powerpoint/2010/main" val="1256118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1"/>
          <p:cNvPicPr>
            <a:picLocks noGrp="1" noChangeAspect="1"/>
          </p:cNvPicPr>
          <p:nvPr>
            <p:ph type="pic" sz="quarter" idx="10"/>
          </p:nvPr>
        </p:nvPicPr>
        <p:blipFill>
          <a:blip r:embed="rId3">
            <a:extLst/>
          </a:blip>
          <a:srcRect l="3961" r="3961"/>
          <a:stretch>
            <a:fillRect/>
          </a:stretch>
        </p:blipFill>
        <p:spPr>
          <a:xfrm>
            <a:off x="179388" y="179388"/>
            <a:ext cx="8785225" cy="6345237"/>
          </a:xfrm>
          <a:prstGeom prst="roundRect">
            <a:avLst>
              <a:gd name="adj" fmla="val 824"/>
            </a:avLst>
          </a:prstGeom>
        </p:spPr>
      </p:pic>
      <p:pic>
        <p:nvPicPr>
          <p:cNvPr id="61442" name="Bild 12" descr="Swissmem_PowerPoint.png"/>
          <p:cNvPicPr>
            <a:picLocks noChangeAspect="1"/>
          </p:cNvPicPr>
          <p:nvPr/>
        </p:nvPicPr>
        <p:blipFill>
          <a:blip r:embed="rId4"/>
          <a:srcRect t="65123"/>
          <a:stretch>
            <a:fillRect/>
          </a:stretch>
        </p:blipFill>
        <p:spPr bwMode="auto">
          <a:xfrm>
            <a:off x="0" y="4465638"/>
            <a:ext cx="9144000" cy="2392362"/>
          </a:xfrm>
          <a:prstGeom prst="rect">
            <a:avLst/>
          </a:prstGeom>
          <a:noFill/>
          <a:ln w="9525">
            <a:noFill/>
            <a:miter lim="800000"/>
            <a:headEnd/>
            <a:tailEnd/>
          </a:ln>
        </p:spPr>
      </p:pic>
      <p:sp>
        <p:nvSpPr>
          <p:cNvPr id="61443" name="Textfeld 11"/>
          <p:cNvSpPr txBox="1">
            <a:spLocks noChangeArrowheads="1"/>
          </p:cNvSpPr>
          <p:nvPr/>
        </p:nvSpPr>
        <p:spPr bwMode="auto">
          <a:xfrm>
            <a:off x="296863" y="5724545"/>
            <a:ext cx="7803529" cy="584775"/>
          </a:xfrm>
          <a:prstGeom prst="rect">
            <a:avLst/>
          </a:prstGeom>
          <a:noFill/>
          <a:ln w="9525">
            <a:noFill/>
            <a:miter lim="800000"/>
            <a:headEnd/>
            <a:tailEnd/>
          </a:ln>
        </p:spPr>
        <p:txBody>
          <a:bodyPr wrap="square">
            <a:spAutoFit/>
          </a:bodyPr>
          <a:lstStyle/>
          <a:p>
            <a:r>
              <a:rPr lang="de-DE" sz="3200" dirty="0" smtClean="0">
                <a:solidFill>
                  <a:schemeClr val="bg1"/>
                </a:solidFill>
                <a:latin typeface="MetaNormalLF-Roman" pitchFamily="34" charset="0"/>
              </a:rPr>
              <a:t>Spannende Gespräch zum Jobsharing</a:t>
            </a:r>
            <a:endParaRPr lang="de-DE" sz="3200" dirty="0">
              <a:solidFill>
                <a:schemeClr val="bg1"/>
              </a:solidFill>
              <a:latin typeface="MetaNormalLF-Roman"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_Master_Swissmem">
  <a:themeElements>
    <a:clrScheme name="Swissmem">
      <a:dk1>
        <a:srgbClr val="0B1521"/>
      </a:dk1>
      <a:lt1>
        <a:srgbClr val="FFFFFF"/>
      </a:lt1>
      <a:dk2>
        <a:srgbClr val="0B1521"/>
      </a:dk2>
      <a:lt2>
        <a:srgbClr val="FFFFFF"/>
      </a:lt2>
      <a:accent1>
        <a:srgbClr val="2A64B2"/>
      </a:accent1>
      <a:accent2>
        <a:srgbClr val="5583C1"/>
      </a:accent2>
      <a:accent3>
        <a:srgbClr val="7FA2D1"/>
      </a:accent3>
      <a:accent4>
        <a:srgbClr val="AAC1E0"/>
      </a:accent4>
      <a:accent5>
        <a:srgbClr val="D4E0F0"/>
      </a:accent5>
      <a:accent6>
        <a:srgbClr val="CCCCCC"/>
      </a:accent6>
      <a:hlink>
        <a:srgbClr val="999999"/>
      </a:hlink>
      <a:folHlink>
        <a:srgbClr val="666666"/>
      </a:folHlink>
    </a:clrScheme>
    <a:fontScheme name="Swissmem">
      <a:majorFont>
        <a:latin typeface="MetaNormalLF-Roman"/>
        <a:ea typeface=""/>
        <a:cs typeface=""/>
      </a:majorFont>
      <a:minorFont>
        <a:latin typeface="MetaNormalLF-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600" dirty="0"/>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a_Master_Swissmem</Template>
  <TotalTime>0</TotalTime>
  <Words>707</Words>
  <Application>Microsoft Office PowerPoint</Application>
  <PresentationFormat>On-screen Show (4:3)</PresentationFormat>
  <Paragraphs>112</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Symbol</vt:lpstr>
      <vt:lpstr>MetaNormalLF-Roman</vt:lpstr>
      <vt:lpstr>MetaBoldLF-Roman</vt:lpstr>
      <vt:lpstr>Calibri</vt:lpstr>
      <vt:lpstr>Wingdings</vt:lpstr>
      <vt:lpstr>a_Master_Swissmem</vt:lpstr>
      <vt:lpstr>PowerPoint Presentation</vt:lpstr>
      <vt:lpstr>Mythos und Realität zur Fachkräftesituation</vt:lpstr>
      <vt:lpstr>Swissmem Fachkräftestrategie: 3 Handlungsfelder − je 4 Massnahmen</vt:lpstr>
      <vt:lpstr>Teilzeitarbeit ist ein Zukunfts-Trend</vt:lpstr>
      <vt:lpstr>Jobsharing: Ein Mittel gegen den Fachkräftemangel: Frauen  </vt:lpstr>
      <vt:lpstr>Jobsharing: Ein Mittel gegen Fachkräftemangel und Erhalt des Know-how in den Unternehmen: Ältere MA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Krejci Jan</dc:creator>
  <cp:lastModifiedBy>Hans Hess</cp:lastModifiedBy>
  <cp:revision>545</cp:revision>
  <cp:lastPrinted>2015-04-23T09:52:10Z</cp:lastPrinted>
  <dcterms:created xsi:type="dcterms:W3CDTF">2013-10-04T14:12:31Z</dcterms:created>
  <dcterms:modified xsi:type="dcterms:W3CDTF">2015-04-24T07:29:42Z</dcterms:modified>
</cp:coreProperties>
</file>