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2" r:id="rId4"/>
    <p:sldId id="290" r:id="rId5"/>
    <p:sldId id="307" r:id="rId6"/>
    <p:sldId id="308" r:id="rId7"/>
    <p:sldId id="309" r:id="rId8"/>
    <p:sldId id="310" r:id="rId9"/>
    <p:sldId id="311" r:id="rId10"/>
    <p:sldId id="312" r:id="rId11"/>
    <p:sldId id="313" r:id="rId12"/>
    <p:sldId id="306" r:id="rId1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7535"/>
    <a:srgbClr val="CD1A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73" d="100"/>
          <a:sy n="73" d="100"/>
        </p:scale>
        <p:origin x="12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B4BFC-2D71-44F9-A936-E5D797D1FD09}" type="datetimeFigureOut">
              <a:rPr lang="fr-CH" smtClean="0"/>
              <a:t>29.04.2015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FF3E3-AA3C-4ADC-B745-4A7923BD06CE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892207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B4BFC-2D71-44F9-A936-E5D797D1FD09}" type="datetimeFigureOut">
              <a:rPr lang="fr-CH" smtClean="0"/>
              <a:t>29.04.2015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FF3E3-AA3C-4ADC-B745-4A7923BD06CE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167864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B4BFC-2D71-44F9-A936-E5D797D1FD09}" type="datetimeFigureOut">
              <a:rPr lang="fr-CH" smtClean="0"/>
              <a:t>29.04.2015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FF3E3-AA3C-4ADC-B745-4A7923BD06CE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608165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B4BFC-2D71-44F9-A936-E5D797D1FD09}" type="datetimeFigureOut">
              <a:rPr lang="fr-CH" smtClean="0"/>
              <a:t>29.04.2015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FF3E3-AA3C-4ADC-B745-4A7923BD06CE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161629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B4BFC-2D71-44F9-A936-E5D797D1FD09}" type="datetimeFigureOut">
              <a:rPr lang="fr-CH" smtClean="0"/>
              <a:t>29.04.2015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FF3E3-AA3C-4ADC-B745-4A7923BD06CE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119569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B4BFC-2D71-44F9-A936-E5D797D1FD09}" type="datetimeFigureOut">
              <a:rPr lang="fr-CH" smtClean="0"/>
              <a:t>29.04.2015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FF3E3-AA3C-4ADC-B745-4A7923BD06CE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836682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B4BFC-2D71-44F9-A936-E5D797D1FD09}" type="datetimeFigureOut">
              <a:rPr lang="fr-CH" smtClean="0"/>
              <a:t>29.04.2015</a:t>
            </a:fld>
            <a:endParaRPr lang="fr-CH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FF3E3-AA3C-4ADC-B745-4A7923BD06CE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383770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B4BFC-2D71-44F9-A936-E5D797D1FD09}" type="datetimeFigureOut">
              <a:rPr lang="fr-CH" smtClean="0"/>
              <a:t>29.04.2015</a:t>
            </a:fld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FF3E3-AA3C-4ADC-B745-4A7923BD06CE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119039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B4BFC-2D71-44F9-A936-E5D797D1FD09}" type="datetimeFigureOut">
              <a:rPr lang="fr-CH" smtClean="0"/>
              <a:t>29.04.2015</a:t>
            </a:fld>
            <a:endParaRPr lang="fr-CH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FF3E3-AA3C-4ADC-B745-4A7923BD06CE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111890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B4BFC-2D71-44F9-A936-E5D797D1FD09}" type="datetimeFigureOut">
              <a:rPr lang="fr-CH" smtClean="0"/>
              <a:t>29.04.2015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FF3E3-AA3C-4ADC-B745-4A7923BD06CE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117606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B4BFC-2D71-44F9-A936-E5D797D1FD09}" type="datetimeFigureOut">
              <a:rPr lang="fr-CH" smtClean="0"/>
              <a:t>29.04.2015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FF3E3-AA3C-4ADC-B745-4A7923BD06CE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238388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B4BFC-2D71-44F9-A936-E5D797D1FD09}" type="datetimeFigureOut">
              <a:rPr lang="fr-CH" smtClean="0"/>
              <a:t>29.04.2015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9FF3E3-AA3C-4ADC-B745-4A7923BD06CE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662235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iflouck@pacte.ch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6519" y="131805"/>
            <a:ext cx="11887200" cy="6211330"/>
          </a:xfrm>
          <a:prstGeom prst="rect">
            <a:avLst/>
          </a:prstGeom>
          <a:noFill/>
          <a:ln w="19050">
            <a:solidFill>
              <a:srgbClr val="E575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893453" y="393380"/>
            <a:ext cx="9144000" cy="363675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fr-CH" sz="32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COLLOQUE JOBSHARING</a:t>
            </a:r>
            <a:r>
              <a:rPr lang="fr-CH" sz="3200" cap="small" dirty="0" smtClean="0">
                <a:solidFill>
                  <a:srgbClr val="E57535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/>
            </a:r>
            <a:br>
              <a:rPr lang="fr-CH" sz="3200" cap="small" dirty="0" smtClean="0">
                <a:solidFill>
                  <a:srgbClr val="E57535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</a:br>
            <a:r>
              <a:rPr lang="fr-CH" sz="3200" cap="small" dirty="0" smtClean="0">
                <a:solidFill>
                  <a:srgbClr val="E57535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Panel B:</a:t>
            </a:r>
            <a:br>
              <a:rPr lang="fr-CH" sz="3200" cap="small" dirty="0" smtClean="0">
                <a:solidFill>
                  <a:srgbClr val="E57535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</a:br>
            <a:r>
              <a:rPr lang="fr-CH" sz="3200" cap="small" dirty="0" smtClean="0">
                <a:solidFill>
                  <a:srgbClr val="E57535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Quelles </a:t>
            </a:r>
            <a:r>
              <a:rPr lang="fr-CH" sz="3200" cap="small" dirty="0">
                <a:solidFill>
                  <a:srgbClr val="E57535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conditions pour créer et réussir un </a:t>
            </a:r>
            <a:r>
              <a:rPr lang="fr-CH" sz="3200" cap="small" dirty="0" err="1">
                <a:solidFill>
                  <a:srgbClr val="E57535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jobsharing</a:t>
            </a:r>
            <a:r>
              <a:rPr lang="fr-CH" sz="3200" cap="small" dirty="0">
                <a:solidFill>
                  <a:srgbClr val="E57535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 </a:t>
            </a:r>
            <a:r>
              <a:rPr lang="fr-CH" sz="3200" cap="small" dirty="0" smtClean="0">
                <a:solidFill>
                  <a:srgbClr val="E57535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?</a:t>
            </a:r>
            <a:br>
              <a:rPr lang="fr-CH" sz="3200" cap="small" dirty="0" smtClean="0">
                <a:solidFill>
                  <a:srgbClr val="E57535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</a:br>
            <a:endParaRPr lang="fr-CH" sz="3200" cap="small" dirty="0">
              <a:solidFill>
                <a:srgbClr val="E57535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3999" y="4671205"/>
            <a:ext cx="9882909" cy="1655762"/>
          </a:xfrm>
          <a:solidFill>
            <a:schemeClr val="bg1"/>
          </a:solidFill>
        </p:spPr>
        <p:txBody>
          <a:bodyPr>
            <a:normAutofit/>
          </a:bodyPr>
          <a:lstStyle/>
          <a:p>
            <a:endParaRPr lang="fr-CH" dirty="0" smtClean="0"/>
          </a:p>
          <a:p>
            <a:r>
              <a:rPr lang="fr-CH" sz="36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p</a:t>
            </a:r>
            <a:r>
              <a:rPr lang="fr-CH" sz="36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ar</a:t>
            </a:r>
            <a:r>
              <a:rPr lang="fr-CH" sz="3600" cap="small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fr-CH" sz="3600" b="1" cap="small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Isabelle Flouck</a:t>
            </a:r>
          </a:p>
          <a:p>
            <a:r>
              <a:rPr lang="fr-CH" cap="small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Juriste, Responsable Gestion de carrière</a:t>
            </a:r>
          </a:p>
          <a:p>
            <a:endParaRPr lang="fr-CH" dirty="0"/>
          </a:p>
        </p:txBody>
      </p:sp>
      <p:sp>
        <p:nvSpPr>
          <p:cNvPr id="5" name="ZoneTexte 4"/>
          <p:cNvSpPr txBox="1"/>
          <p:nvPr/>
        </p:nvSpPr>
        <p:spPr>
          <a:xfrm>
            <a:off x="10400145" y="6456218"/>
            <a:ext cx="16435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04 mai 2015</a:t>
            </a:r>
            <a:endParaRPr lang="fr-CH" sz="16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65" y="2795363"/>
            <a:ext cx="4007553" cy="169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3999" y="776673"/>
            <a:ext cx="9144000" cy="91587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fr-CH" sz="3600" b="1" dirty="0">
              <a:solidFill>
                <a:srgbClr val="E57535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25235" y="1874980"/>
            <a:ext cx="9882909" cy="3161352"/>
          </a:xfrm>
          <a:noFill/>
        </p:spPr>
        <p:txBody>
          <a:bodyPr>
            <a:normAutofit/>
          </a:bodyPr>
          <a:lstStyle/>
          <a:p>
            <a:endParaRPr lang="fr-CH" cap="small" dirty="0"/>
          </a:p>
          <a:p>
            <a:endParaRPr lang="fr-CH" cap="small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3523" y="5036332"/>
            <a:ext cx="3362270" cy="1419886"/>
          </a:xfrm>
          <a:prstGeom prst="rect">
            <a:avLst/>
          </a:prstGeom>
        </p:spPr>
      </p:pic>
      <p:sp>
        <p:nvSpPr>
          <p:cNvPr id="11" name="Sous-titre 2"/>
          <p:cNvSpPr txBox="1">
            <a:spLocks/>
          </p:cNvSpPr>
          <p:nvPr/>
        </p:nvSpPr>
        <p:spPr>
          <a:xfrm>
            <a:off x="1154545" y="2208198"/>
            <a:ext cx="9882909" cy="316135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Clr>
                <a:srgbClr val="E57535"/>
              </a:buClr>
              <a:buFont typeface="Symbol" panose="05050102010706020507" pitchFamily="18" charset="2"/>
              <a:buChar char=""/>
            </a:pPr>
            <a:endParaRPr lang="fr-CH" sz="2800" dirty="0" smtClean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6519" y="131805"/>
            <a:ext cx="11887200" cy="6211330"/>
          </a:xfrm>
          <a:prstGeom prst="rect">
            <a:avLst/>
          </a:prstGeom>
          <a:noFill/>
          <a:ln w="19050">
            <a:solidFill>
              <a:srgbClr val="E5753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9" name="ZoneTexte 8"/>
          <p:cNvSpPr txBox="1"/>
          <p:nvPr/>
        </p:nvSpPr>
        <p:spPr>
          <a:xfrm>
            <a:off x="10400145" y="6456218"/>
            <a:ext cx="16435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04 mai 2015</a:t>
            </a:r>
            <a:endParaRPr lang="fr-CH" sz="16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4780" y="258806"/>
            <a:ext cx="7945365" cy="595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90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6519" y="131805"/>
            <a:ext cx="11887200" cy="6211330"/>
          </a:xfrm>
          <a:prstGeom prst="rect">
            <a:avLst/>
          </a:prstGeom>
          <a:noFill/>
          <a:ln w="19050">
            <a:solidFill>
              <a:srgbClr val="E5753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64067" y="276374"/>
            <a:ext cx="11489266" cy="915879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fr-CH" sz="3200" b="1" cap="small" dirty="0" smtClean="0">
                <a:solidFill>
                  <a:srgbClr val="E57535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Les prestations en </a:t>
            </a:r>
            <a:r>
              <a:rPr lang="fr-CH" sz="3200" b="1" cap="small" dirty="0" err="1" smtClean="0">
                <a:solidFill>
                  <a:srgbClr val="E57535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Jobsharing</a:t>
            </a:r>
            <a:r>
              <a:rPr lang="fr-CH" sz="3200" b="1" cap="small" dirty="0" smtClean="0">
                <a:solidFill>
                  <a:srgbClr val="E57535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de Pacte</a:t>
            </a:r>
            <a:endParaRPr lang="fr-CH" sz="3200" cap="small" dirty="0">
              <a:solidFill>
                <a:srgbClr val="E57535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57201" y="1390001"/>
            <a:ext cx="11396132" cy="4816843"/>
          </a:xfrm>
          <a:noFill/>
        </p:spPr>
        <p:txBody>
          <a:bodyPr>
            <a:normAutofit/>
          </a:bodyPr>
          <a:lstStyle/>
          <a:p>
            <a:pPr marL="742950" indent="-742950" algn="l">
              <a:buClr>
                <a:srgbClr val="E57535"/>
              </a:buClr>
              <a:buFont typeface="Symbol" panose="05050102010706020507" pitchFamily="18" charset="2"/>
              <a:buChar char=""/>
            </a:pPr>
            <a:r>
              <a:rPr lang="fr-CH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Un espace de réseautage pour recruter sa/son partenaire en </a:t>
            </a:r>
            <a:r>
              <a:rPr lang="fr-CH" dirty="0" err="1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Jobsharing</a:t>
            </a:r>
            <a:endParaRPr lang="fr-CH" dirty="0" smtClean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marL="742950" indent="-742950" algn="l">
              <a:buClr>
                <a:srgbClr val="E57535"/>
              </a:buClr>
              <a:buFont typeface="Symbol" panose="05050102010706020507" pitchFamily="18" charset="2"/>
              <a:buChar char=""/>
            </a:pPr>
            <a:r>
              <a:rPr lang="fr-CH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Une base de données « à taille humaine» de personnes intéressées au partenariat</a:t>
            </a:r>
          </a:p>
          <a:p>
            <a:pPr marL="742950" indent="-742950" algn="l">
              <a:buClr>
                <a:srgbClr val="E57535"/>
              </a:buClr>
              <a:buFont typeface="Symbol" panose="05050102010706020507" pitchFamily="18" charset="2"/>
              <a:buChar char=""/>
            </a:pPr>
            <a:r>
              <a:rPr lang="fr-CH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Des conseils pour une postulation à deux: CV, lettre de motivation, entretien de recrutement</a:t>
            </a:r>
          </a:p>
          <a:p>
            <a:pPr marL="742950" indent="-742950" algn="l">
              <a:buClr>
                <a:srgbClr val="E57535"/>
              </a:buClr>
              <a:buFont typeface="Symbol" panose="05050102010706020507" pitchFamily="18" charset="2"/>
              <a:buChar char=""/>
            </a:pPr>
            <a:r>
              <a:rPr lang="fr-CH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Accompagnement dans les premiers mois de la mise en place du </a:t>
            </a:r>
            <a:r>
              <a:rPr lang="fr-CH" dirty="0" err="1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Jobsharing</a:t>
            </a:r>
            <a:r>
              <a:rPr lang="fr-CH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en entreprise</a:t>
            </a:r>
          </a:p>
          <a:p>
            <a:pPr marL="742950" indent="-742950" algn="l">
              <a:buClr>
                <a:srgbClr val="E57535"/>
              </a:buClr>
              <a:buFont typeface="Symbol" panose="05050102010706020507" pitchFamily="18" charset="2"/>
              <a:buChar char=""/>
            </a:pPr>
            <a:r>
              <a:rPr lang="fr-CH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Médiation intra-binôme</a:t>
            </a:r>
          </a:p>
          <a:p>
            <a:pPr marL="742950" indent="-742950" algn="l">
              <a:buClr>
                <a:srgbClr val="E57535"/>
              </a:buClr>
              <a:buFont typeface="Symbol" panose="05050102010706020507" pitchFamily="18" charset="2"/>
              <a:buChar char=""/>
            </a:pPr>
            <a:endParaRPr lang="fr-CH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marL="3225800" lvl="8" algn="l">
              <a:buClr>
                <a:srgbClr val="E57535"/>
              </a:buClr>
            </a:pPr>
            <a:r>
              <a:rPr lang="fr-CH" sz="4400" dirty="0" smtClean="0">
                <a:solidFill>
                  <a:srgbClr val="E57535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  <a:sym typeface="Wingdings 3" panose="05040102010807070707" pitchFamily="18" charset="2"/>
              </a:rPr>
              <a:t></a:t>
            </a:r>
            <a:r>
              <a:rPr lang="fr-CH" sz="4400" dirty="0" smtClean="0">
                <a:solidFill>
                  <a:srgbClr val="E57535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JOBSHARING++</a:t>
            </a:r>
          </a:p>
          <a:p>
            <a:pPr marL="742950" indent="-742950" algn="l">
              <a:buClr>
                <a:srgbClr val="E57535"/>
              </a:buClr>
              <a:buFont typeface="+mj-lt"/>
              <a:buAutoNum type="arabicPeriod"/>
            </a:pPr>
            <a:endParaRPr lang="fr-CH" sz="2800" cap="small" dirty="0" smtClean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marL="742950" indent="-742950" algn="l">
              <a:buClr>
                <a:srgbClr val="E57535"/>
              </a:buClr>
              <a:buFont typeface="+mj-lt"/>
              <a:buAutoNum type="arabicPeriod"/>
            </a:pPr>
            <a:endParaRPr lang="fr-CH" sz="2800" cap="small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3523" y="5036332"/>
            <a:ext cx="3362270" cy="1419886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0400145" y="6456218"/>
            <a:ext cx="16435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04 mai 2015</a:t>
            </a:r>
            <a:endParaRPr lang="fr-CH" sz="16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72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6519" y="131805"/>
            <a:ext cx="11887200" cy="6211330"/>
          </a:xfrm>
          <a:prstGeom prst="rect">
            <a:avLst/>
          </a:prstGeom>
          <a:noFill/>
          <a:ln w="19050">
            <a:solidFill>
              <a:srgbClr val="E575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499620"/>
            <a:ext cx="9144000" cy="131641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r-CH" sz="4400" cap="small" dirty="0" smtClean="0">
                <a:solidFill>
                  <a:srgbClr val="E57535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Merci pour votre attention</a:t>
            </a:r>
            <a:endParaRPr lang="fr-CH" sz="4400" dirty="0">
              <a:solidFill>
                <a:srgbClr val="E57535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4671204"/>
            <a:ext cx="9825872" cy="1509463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r>
              <a:rPr lang="fr-CH" sz="3600" b="1" dirty="0">
                <a:solidFill>
                  <a:srgbClr val="E57535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  <a:hlinkClick r:id="rId3"/>
              </a:rPr>
              <a:t>iflouck@pacte.ch</a:t>
            </a:r>
            <a:endParaRPr lang="fr-CH" sz="3600" b="1" dirty="0">
              <a:solidFill>
                <a:srgbClr val="E57535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endParaRPr lang="fr-CH" sz="3600" b="1" dirty="0">
              <a:solidFill>
                <a:srgbClr val="E57535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r>
              <a:rPr lang="fr-CH" sz="3600" b="1" dirty="0" smtClean="0">
                <a:solidFill>
                  <a:srgbClr val="E57535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www.pacte.ch</a:t>
            </a:r>
            <a:endParaRPr lang="fr-CH" b="1" cap="small" dirty="0" smtClean="0">
              <a:solidFill>
                <a:srgbClr val="E57535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endParaRPr lang="fr-CH" dirty="0"/>
          </a:p>
        </p:txBody>
      </p:sp>
      <p:sp>
        <p:nvSpPr>
          <p:cNvPr id="8" name="ZoneTexte 7"/>
          <p:cNvSpPr txBox="1"/>
          <p:nvPr/>
        </p:nvSpPr>
        <p:spPr>
          <a:xfrm>
            <a:off x="2584515" y="2458788"/>
            <a:ext cx="70229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40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Je réponds volontiers aux questions</a:t>
            </a:r>
            <a:endParaRPr lang="fr-CH" sz="4000" dirty="0"/>
          </a:p>
        </p:txBody>
      </p:sp>
      <p:sp>
        <p:nvSpPr>
          <p:cNvPr id="7" name="ZoneTexte 6"/>
          <p:cNvSpPr txBox="1"/>
          <p:nvPr/>
        </p:nvSpPr>
        <p:spPr>
          <a:xfrm>
            <a:off x="10400145" y="6456218"/>
            <a:ext cx="16435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04 mai 2015</a:t>
            </a:r>
            <a:endParaRPr lang="fr-CH" sz="16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68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6519" y="131805"/>
            <a:ext cx="11887200" cy="6211330"/>
          </a:xfrm>
          <a:prstGeom prst="rect">
            <a:avLst/>
          </a:prstGeom>
          <a:noFill/>
          <a:ln w="19050">
            <a:solidFill>
              <a:srgbClr val="E5753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276374"/>
            <a:ext cx="9144000" cy="915879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fr-CH" sz="4000" b="1" cap="small" dirty="0" smtClean="0">
                <a:solidFill>
                  <a:srgbClr val="E57535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Sommaire</a:t>
            </a:r>
            <a:endParaRPr lang="fr-CH" sz="4000" cap="small" dirty="0">
              <a:solidFill>
                <a:srgbClr val="E57535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048747" y="1390001"/>
            <a:ext cx="7876331" cy="4816843"/>
          </a:xfrm>
          <a:noFill/>
        </p:spPr>
        <p:txBody>
          <a:bodyPr>
            <a:normAutofit/>
          </a:bodyPr>
          <a:lstStyle/>
          <a:p>
            <a:pPr algn="l">
              <a:buClr>
                <a:srgbClr val="E57535"/>
              </a:buClr>
            </a:pPr>
            <a:r>
              <a:rPr lang="fr-CH" sz="2800" b="1" cap="small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Les conditions d’un partenariat réussi</a:t>
            </a:r>
          </a:p>
          <a:p>
            <a:pPr algn="l">
              <a:buClr>
                <a:srgbClr val="E57535"/>
              </a:buClr>
            </a:pPr>
            <a:endParaRPr lang="fr-CH" sz="1000" b="1" cap="small" dirty="0" smtClean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marL="742950" indent="-742950" algn="l">
              <a:buClr>
                <a:srgbClr val="E57535"/>
              </a:buClr>
              <a:buFont typeface="+mj-lt"/>
              <a:buAutoNum type="arabicPeriod"/>
            </a:pPr>
            <a:r>
              <a:rPr lang="fr-CH" sz="2800" cap="small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Complicité</a:t>
            </a:r>
          </a:p>
          <a:p>
            <a:pPr marL="742950" indent="-742950" algn="l">
              <a:buClr>
                <a:srgbClr val="E57535"/>
              </a:buClr>
              <a:buFont typeface="+mj-lt"/>
              <a:buAutoNum type="arabicPeriod"/>
            </a:pPr>
            <a:r>
              <a:rPr lang="fr-CH" sz="2800" cap="small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Valeurs communes</a:t>
            </a:r>
          </a:p>
          <a:p>
            <a:pPr marL="742950" indent="-742950" algn="l">
              <a:buClr>
                <a:srgbClr val="E57535"/>
              </a:buClr>
              <a:buFont typeface="+mj-lt"/>
              <a:buAutoNum type="arabicPeriod"/>
            </a:pPr>
            <a:r>
              <a:rPr lang="fr-CH" sz="2800" cap="small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Profil de personnalité</a:t>
            </a:r>
          </a:p>
          <a:p>
            <a:pPr marL="742950" indent="-742950" algn="l">
              <a:buClr>
                <a:srgbClr val="E57535"/>
              </a:buClr>
              <a:buFont typeface="+mj-lt"/>
              <a:buAutoNum type="arabicPeriod"/>
            </a:pPr>
            <a:r>
              <a:rPr lang="fr-CH" sz="2800" cap="small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Loyauté &amp; Assertivité</a:t>
            </a:r>
            <a:endParaRPr lang="fr-CH" sz="2800" cap="small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marL="742950" indent="-742950" algn="l">
              <a:buClr>
                <a:srgbClr val="E57535"/>
              </a:buClr>
              <a:buFont typeface="+mj-lt"/>
              <a:buAutoNum type="arabicPeriod"/>
            </a:pPr>
            <a:r>
              <a:rPr lang="fr-CH" sz="2800" cap="small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Communication</a:t>
            </a:r>
          </a:p>
          <a:p>
            <a:pPr marL="742950" indent="-742950" algn="l">
              <a:buClr>
                <a:srgbClr val="E57535"/>
              </a:buClr>
              <a:buFont typeface="+mj-lt"/>
              <a:buAutoNum type="arabicPeriod"/>
            </a:pPr>
            <a:r>
              <a:rPr lang="fr-CH" sz="2800" cap="small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Flexibilité</a:t>
            </a:r>
          </a:p>
          <a:p>
            <a:pPr marL="742950" indent="-742950" algn="l">
              <a:buClr>
                <a:srgbClr val="E57535"/>
              </a:buClr>
              <a:buFont typeface="+mj-lt"/>
              <a:buAutoNum type="arabicPeriod"/>
            </a:pPr>
            <a:r>
              <a:rPr lang="fr-CH" sz="2800" cap="small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Charte de Fonctionnement</a:t>
            </a:r>
            <a:endParaRPr lang="fr-CH" sz="2800" cap="small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marL="742950" indent="-742950" algn="l">
              <a:buClr>
                <a:srgbClr val="E57535"/>
              </a:buClr>
              <a:buFont typeface="+mj-lt"/>
              <a:buAutoNum type="arabicPeriod"/>
            </a:pPr>
            <a:endParaRPr lang="fr-CH" sz="2800" cap="small" dirty="0" smtClean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marL="742950" indent="-742950" algn="l">
              <a:buClr>
                <a:srgbClr val="E57535"/>
              </a:buClr>
              <a:buFont typeface="+mj-lt"/>
              <a:buAutoNum type="arabicPeriod"/>
            </a:pPr>
            <a:endParaRPr lang="fr-CH" sz="2800" cap="small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3523" y="5036332"/>
            <a:ext cx="3362270" cy="1419886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0400145" y="6456218"/>
            <a:ext cx="16435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04 mai 2015</a:t>
            </a:r>
            <a:endParaRPr lang="fr-CH" sz="16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88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488048"/>
            <a:ext cx="9144000" cy="915879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endParaRPr lang="fr-CH" sz="4000" b="1" cap="small" dirty="0">
              <a:solidFill>
                <a:srgbClr val="E57535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25235" y="1874980"/>
            <a:ext cx="9882909" cy="3161352"/>
          </a:xfrm>
          <a:noFill/>
        </p:spPr>
        <p:txBody>
          <a:bodyPr>
            <a:normAutofit/>
          </a:bodyPr>
          <a:lstStyle/>
          <a:p>
            <a:endParaRPr lang="fr-CH" cap="small" dirty="0"/>
          </a:p>
          <a:p>
            <a:endParaRPr lang="fr-CH" cap="small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3523" y="5036332"/>
            <a:ext cx="3362270" cy="1419886"/>
          </a:xfrm>
          <a:prstGeom prst="rect">
            <a:avLst/>
          </a:prstGeom>
        </p:spPr>
      </p:pic>
      <p:sp>
        <p:nvSpPr>
          <p:cNvPr id="11" name="Sous-titre 2"/>
          <p:cNvSpPr txBox="1">
            <a:spLocks/>
          </p:cNvSpPr>
          <p:nvPr/>
        </p:nvSpPr>
        <p:spPr>
          <a:xfrm>
            <a:off x="1154545" y="1733539"/>
            <a:ext cx="9882909" cy="316135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CH" sz="28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algn="l"/>
            <a:endParaRPr lang="fr-CH" sz="2800" dirty="0" smtClean="0"/>
          </a:p>
        </p:txBody>
      </p:sp>
      <p:sp>
        <p:nvSpPr>
          <p:cNvPr id="10" name="Rectangle 9"/>
          <p:cNvSpPr/>
          <p:nvPr/>
        </p:nvSpPr>
        <p:spPr>
          <a:xfrm>
            <a:off x="156519" y="131805"/>
            <a:ext cx="11887200" cy="6211330"/>
          </a:xfrm>
          <a:prstGeom prst="rect">
            <a:avLst/>
          </a:prstGeom>
          <a:noFill/>
          <a:ln w="19050">
            <a:solidFill>
              <a:srgbClr val="E5753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3229" y="294877"/>
            <a:ext cx="7846916" cy="5885186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10400145" y="6456218"/>
            <a:ext cx="16435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04 mai 2015</a:t>
            </a:r>
            <a:endParaRPr lang="fr-CH" sz="16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29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3999" y="776673"/>
            <a:ext cx="9144000" cy="91587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fr-CH" sz="3600" b="1" dirty="0">
              <a:solidFill>
                <a:srgbClr val="E57535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25235" y="1874980"/>
            <a:ext cx="9882909" cy="3161352"/>
          </a:xfrm>
          <a:noFill/>
        </p:spPr>
        <p:txBody>
          <a:bodyPr>
            <a:normAutofit/>
          </a:bodyPr>
          <a:lstStyle/>
          <a:p>
            <a:endParaRPr lang="fr-CH" cap="small" dirty="0"/>
          </a:p>
          <a:p>
            <a:endParaRPr lang="fr-CH" cap="small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3523" y="5036332"/>
            <a:ext cx="3362270" cy="1419886"/>
          </a:xfrm>
          <a:prstGeom prst="rect">
            <a:avLst/>
          </a:prstGeom>
        </p:spPr>
      </p:pic>
      <p:sp>
        <p:nvSpPr>
          <p:cNvPr id="11" name="Sous-titre 2"/>
          <p:cNvSpPr txBox="1">
            <a:spLocks/>
          </p:cNvSpPr>
          <p:nvPr/>
        </p:nvSpPr>
        <p:spPr>
          <a:xfrm>
            <a:off x="1154545" y="2208198"/>
            <a:ext cx="9882909" cy="316135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Clr>
                <a:srgbClr val="E57535"/>
              </a:buClr>
              <a:buFont typeface="Symbol" panose="05050102010706020507" pitchFamily="18" charset="2"/>
              <a:buChar char=""/>
            </a:pPr>
            <a:endParaRPr lang="fr-CH" sz="2800" dirty="0" smtClean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6519" y="131805"/>
            <a:ext cx="11887200" cy="6211330"/>
          </a:xfrm>
          <a:prstGeom prst="rect">
            <a:avLst/>
          </a:prstGeom>
          <a:noFill/>
          <a:ln w="19050">
            <a:solidFill>
              <a:srgbClr val="E5753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5352" y="182852"/>
            <a:ext cx="8145647" cy="6109235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0400145" y="6456218"/>
            <a:ext cx="16435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04 mai 2015</a:t>
            </a:r>
            <a:endParaRPr lang="fr-CH" sz="16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04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3999" y="776673"/>
            <a:ext cx="9144000" cy="91587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fr-CH" sz="3600" b="1" dirty="0">
              <a:solidFill>
                <a:srgbClr val="E57535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25235" y="1874980"/>
            <a:ext cx="9882909" cy="3161352"/>
          </a:xfrm>
          <a:noFill/>
        </p:spPr>
        <p:txBody>
          <a:bodyPr>
            <a:normAutofit/>
          </a:bodyPr>
          <a:lstStyle/>
          <a:p>
            <a:endParaRPr lang="fr-CH" cap="small" dirty="0"/>
          </a:p>
          <a:p>
            <a:endParaRPr lang="fr-CH" cap="small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3523" y="5036332"/>
            <a:ext cx="3362270" cy="1419886"/>
          </a:xfrm>
          <a:prstGeom prst="rect">
            <a:avLst/>
          </a:prstGeom>
        </p:spPr>
      </p:pic>
      <p:sp>
        <p:nvSpPr>
          <p:cNvPr id="11" name="Sous-titre 2"/>
          <p:cNvSpPr txBox="1">
            <a:spLocks/>
          </p:cNvSpPr>
          <p:nvPr/>
        </p:nvSpPr>
        <p:spPr>
          <a:xfrm>
            <a:off x="1154545" y="2208198"/>
            <a:ext cx="9882909" cy="316135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Clr>
                <a:srgbClr val="E57535"/>
              </a:buClr>
              <a:buFont typeface="Symbol" panose="05050102010706020507" pitchFamily="18" charset="2"/>
              <a:buChar char=""/>
            </a:pPr>
            <a:endParaRPr lang="fr-CH" sz="2800" dirty="0" smtClean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6519" y="131805"/>
            <a:ext cx="11887200" cy="6211330"/>
          </a:xfrm>
          <a:prstGeom prst="rect">
            <a:avLst/>
          </a:prstGeom>
          <a:noFill/>
          <a:ln w="19050">
            <a:solidFill>
              <a:srgbClr val="E5753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9" name="ZoneTexte 8"/>
          <p:cNvSpPr txBox="1"/>
          <p:nvPr/>
        </p:nvSpPr>
        <p:spPr>
          <a:xfrm>
            <a:off x="10400145" y="6456218"/>
            <a:ext cx="16435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04 mai 2015</a:t>
            </a:r>
            <a:endParaRPr lang="fr-CH" sz="16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3666" y="224942"/>
            <a:ext cx="7936479" cy="595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87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3999" y="776673"/>
            <a:ext cx="9144000" cy="91587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fr-CH" sz="3600" b="1" dirty="0">
              <a:solidFill>
                <a:srgbClr val="E57535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25235" y="1874980"/>
            <a:ext cx="9882909" cy="3161352"/>
          </a:xfrm>
          <a:noFill/>
        </p:spPr>
        <p:txBody>
          <a:bodyPr>
            <a:normAutofit/>
          </a:bodyPr>
          <a:lstStyle/>
          <a:p>
            <a:endParaRPr lang="fr-CH" cap="small" dirty="0"/>
          </a:p>
          <a:p>
            <a:endParaRPr lang="fr-CH" cap="small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3523" y="5036332"/>
            <a:ext cx="3362270" cy="1419886"/>
          </a:xfrm>
          <a:prstGeom prst="rect">
            <a:avLst/>
          </a:prstGeom>
        </p:spPr>
      </p:pic>
      <p:sp>
        <p:nvSpPr>
          <p:cNvPr id="11" name="Sous-titre 2"/>
          <p:cNvSpPr txBox="1">
            <a:spLocks/>
          </p:cNvSpPr>
          <p:nvPr/>
        </p:nvSpPr>
        <p:spPr>
          <a:xfrm>
            <a:off x="1154545" y="2208198"/>
            <a:ext cx="9882909" cy="316135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Clr>
                <a:srgbClr val="E57535"/>
              </a:buClr>
              <a:buFont typeface="Symbol" panose="05050102010706020507" pitchFamily="18" charset="2"/>
              <a:buChar char=""/>
            </a:pPr>
            <a:endParaRPr lang="fr-CH" sz="2800" dirty="0" smtClean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6519" y="131805"/>
            <a:ext cx="11887200" cy="6211330"/>
          </a:xfrm>
          <a:prstGeom prst="rect">
            <a:avLst/>
          </a:prstGeom>
          <a:noFill/>
          <a:ln w="19050">
            <a:solidFill>
              <a:srgbClr val="E5753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9" name="ZoneTexte 8"/>
          <p:cNvSpPr txBox="1"/>
          <p:nvPr/>
        </p:nvSpPr>
        <p:spPr>
          <a:xfrm>
            <a:off x="10400145" y="6456218"/>
            <a:ext cx="16435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04 mai 2015</a:t>
            </a:r>
            <a:endParaRPr lang="fr-CH" sz="16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1557" y="234614"/>
            <a:ext cx="7978587" cy="598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3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3999" y="776673"/>
            <a:ext cx="9144000" cy="91587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fr-CH" sz="3600" b="1" dirty="0">
              <a:solidFill>
                <a:srgbClr val="E57535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25235" y="1874980"/>
            <a:ext cx="9882909" cy="3161352"/>
          </a:xfrm>
          <a:noFill/>
        </p:spPr>
        <p:txBody>
          <a:bodyPr>
            <a:normAutofit/>
          </a:bodyPr>
          <a:lstStyle/>
          <a:p>
            <a:endParaRPr lang="fr-CH" cap="small" dirty="0"/>
          </a:p>
          <a:p>
            <a:endParaRPr lang="fr-CH" cap="small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3523" y="5036332"/>
            <a:ext cx="3362270" cy="1419886"/>
          </a:xfrm>
          <a:prstGeom prst="rect">
            <a:avLst/>
          </a:prstGeom>
        </p:spPr>
      </p:pic>
      <p:sp>
        <p:nvSpPr>
          <p:cNvPr id="11" name="Sous-titre 2"/>
          <p:cNvSpPr txBox="1">
            <a:spLocks/>
          </p:cNvSpPr>
          <p:nvPr/>
        </p:nvSpPr>
        <p:spPr>
          <a:xfrm>
            <a:off x="1154545" y="2208198"/>
            <a:ext cx="9882909" cy="316135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Clr>
                <a:srgbClr val="E57535"/>
              </a:buClr>
              <a:buFont typeface="Symbol" panose="05050102010706020507" pitchFamily="18" charset="2"/>
              <a:buChar char=""/>
            </a:pPr>
            <a:endParaRPr lang="fr-CH" sz="2800" dirty="0" smtClean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6519" y="131805"/>
            <a:ext cx="11887200" cy="6211330"/>
          </a:xfrm>
          <a:prstGeom prst="rect">
            <a:avLst/>
          </a:prstGeom>
          <a:noFill/>
          <a:ln w="19050">
            <a:solidFill>
              <a:srgbClr val="E5753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9" name="ZoneTexte 8"/>
          <p:cNvSpPr txBox="1"/>
          <p:nvPr/>
        </p:nvSpPr>
        <p:spPr>
          <a:xfrm>
            <a:off x="10400145" y="6456218"/>
            <a:ext cx="16435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04 mai 2015</a:t>
            </a:r>
            <a:endParaRPr lang="fr-CH" sz="16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4664" y="269164"/>
            <a:ext cx="7915481" cy="593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86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3999" y="776673"/>
            <a:ext cx="9144000" cy="91587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fr-CH" sz="3600" b="1" dirty="0">
              <a:solidFill>
                <a:srgbClr val="E57535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25235" y="1874980"/>
            <a:ext cx="9882909" cy="3161352"/>
          </a:xfrm>
          <a:noFill/>
        </p:spPr>
        <p:txBody>
          <a:bodyPr>
            <a:normAutofit/>
          </a:bodyPr>
          <a:lstStyle/>
          <a:p>
            <a:endParaRPr lang="fr-CH" cap="small" dirty="0"/>
          </a:p>
          <a:p>
            <a:endParaRPr lang="fr-CH" cap="small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3523" y="5036332"/>
            <a:ext cx="3362270" cy="1419886"/>
          </a:xfrm>
          <a:prstGeom prst="rect">
            <a:avLst/>
          </a:prstGeom>
        </p:spPr>
      </p:pic>
      <p:sp>
        <p:nvSpPr>
          <p:cNvPr id="11" name="Sous-titre 2"/>
          <p:cNvSpPr txBox="1">
            <a:spLocks/>
          </p:cNvSpPr>
          <p:nvPr/>
        </p:nvSpPr>
        <p:spPr>
          <a:xfrm>
            <a:off x="1154545" y="2208198"/>
            <a:ext cx="9882909" cy="316135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Clr>
                <a:srgbClr val="E57535"/>
              </a:buClr>
              <a:buFont typeface="Symbol" panose="05050102010706020507" pitchFamily="18" charset="2"/>
              <a:buChar char=""/>
            </a:pPr>
            <a:endParaRPr lang="fr-CH" sz="2800" dirty="0" smtClean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6519" y="131805"/>
            <a:ext cx="11887200" cy="6211330"/>
          </a:xfrm>
          <a:prstGeom prst="rect">
            <a:avLst/>
          </a:prstGeom>
          <a:noFill/>
          <a:ln w="19050">
            <a:solidFill>
              <a:srgbClr val="E5753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9" name="ZoneTexte 8"/>
          <p:cNvSpPr txBox="1"/>
          <p:nvPr/>
        </p:nvSpPr>
        <p:spPr>
          <a:xfrm>
            <a:off x="10400145" y="6456218"/>
            <a:ext cx="16435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04 mai 2015</a:t>
            </a:r>
            <a:endParaRPr lang="fr-CH" sz="16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8850" y="228787"/>
            <a:ext cx="7801295" cy="585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59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3999" y="776673"/>
            <a:ext cx="9144000" cy="91587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fr-CH" sz="3600" b="1" dirty="0">
              <a:solidFill>
                <a:srgbClr val="E57535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25235" y="1874980"/>
            <a:ext cx="9882909" cy="3161352"/>
          </a:xfrm>
          <a:noFill/>
        </p:spPr>
        <p:txBody>
          <a:bodyPr>
            <a:normAutofit/>
          </a:bodyPr>
          <a:lstStyle/>
          <a:p>
            <a:endParaRPr lang="fr-CH" cap="small" dirty="0"/>
          </a:p>
          <a:p>
            <a:endParaRPr lang="fr-CH" cap="small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3523" y="5036332"/>
            <a:ext cx="3362270" cy="1419886"/>
          </a:xfrm>
          <a:prstGeom prst="rect">
            <a:avLst/>
          </a:prstGeom>
        </p:spPr>
      </p:pic>
      <p:sp>
        <p:nvSpPr>
          <p:cNvPr id="11" name="Sous-titre 2"/>
          <p:cNvSpPr txBox="1">
            <a:spLocks/>
          </p:cNvSpPr>
          <p:nvPr/>
        </p:nvSpPr>
        <p:spPr>
          <a:xfrm>
            <a:off x="1154545" y="2208198"/>
            <a:ext cx="9882909" cy="316135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Clr>
                <a:srgbClr val="E57535"/>
              </a:buClr>
              <a:buFont typeface="Symbol" panose="05050102010706020507" pitchFamily="18" charset="2"/>
              <a:buChar char=""/>
            </a:pPr>
            <a:endParaRPr lang="fr-CH" sz="2800" dirty="0" smtClean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6519" y="131805"/>
            <a:ext cx="11887200" cy="6211330"/>
          </a:xfrm>
          <a:prstGeom prst="rect">
            <a:avLst/>
          </a:prstGeom>
          <a:noFill/>
          <a:ln w="19050">
            <a:solidFill>
              <a:srgbClr val="E5753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9" name="ZoneTexte 8"/>
          <p:cNvSpPr txBox="1"/>
          <p:nvPr/>
        </p:nvSpPr>
        <p:spPr>
          <a:xfrm>
            <a:off x="10400145" y="6456218"/>
            <a:ext cx="16435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 smtClean="0">
                <a:latin typeface="Lucida Sans Unicode" panose="020B0602030504020204" pitchFamily="34" charset="0"/>
                <a:cs typeface="Lucida Sans Unicode" panose="020B0602030504020204" pitchFamily="34" charset="0"/>
              </a:rPr>
              <a:t>04 mai 2015</a:t>
            </a:r>
            <a:endParaRPr lang="fr-CH" sz="16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0102" y="379106"/>
            <a:ext cx="7622304" cy="571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27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613</TotalTime>
  <Words>144</Words>
  <Application>Microsoft Office PowerPoint</Application>
  <PresentationFormat>Grand écran</PresentationFormat>
  <Paragraphs>39</Paragraphs>
  <Slides>12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Lucida Sans Unicode</vt:lpstr>
      <vt:lpstr>Symbol</vt:lpstr>
      <vt:lpstr>Wingdings 3</vt:lpstr>
      <vt:lpstr>Thème Office</vt:lpstr>
      <vt:lpstr>COLLOQUE JOBSHARING Panel B: Quelles conditions pour créer et réussir un jobsharing ? </vt:lpstr>
      <vt:lpstr>Sommaire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prestations en Jobsharing de Pacte</vt:lpstr>
      <vt:lpstr>Merci pour votre attention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" Travailler et être parent aujourd'hui: enjeux économiques et familiaux"</dc:title>
  <dc:creator>Pacte01</dc:creator>
  <cp:lastModifiedBy>Anne de Chambrier</cp:lastModifiedBy>
  <cp:revision>218</cp:revision>
  <dcterms:created xsi:type="dcterms:W3CDTF">2015-02-05T15:03:57Z</dcterms:created>
  <dcterms:modified xsi:type="dcterms:W3CDTF">2015-04-28T22:16:53Z</dcterms:modified>
</cp:coreProperties>
</file>