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171" r:id="rId2"/>
    <p:sldId id="1238" r:id="rId3"/>
    <p:sldId id="1187" r:id="rId4"/>
    <p:sldId id="1266" r:id="rId5"/>
    <p:sldId id="1271" r:id="rId6"/>
    <p:sldId id="1269" r:id="rId7"/>
    <p:sldId id="1190" r:id="rId8"/>
    <p:sldId id="1197" r:id="rId9"/>
    <p:sldId id="1272" r:id="rId10"/>
    <p:sldId id="1267" r:id="rId11"/>
    <p:sldId id="1224" r:id="rId12"/>
    <p:sldId id="1202" r:id="rId13"/>
    <p:sldId id="1204" r:id="rId14"/>
    <p:sldId id="1270" r:id="rId15"/>
    <p:sldId id="1268" r:id="rId16"/>
    <p:sldId id="1188" r:id="rId17"/>
    <p:sldId id="1232" r:id="rId18"/>
    <p:sldId id="1201" r:id="rId19"/>
  </p:sldIdLst>
  <p:sldSz cx="9144000" cy="5143500" type="screen16x9"/>
  <p:notesSz cx="6797675" cy="9928225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lr>
        <a:schemeClr val="tx1"/>
      </a:buClr>
      <a:buFont typeface="Wingdings" pitchFamily="2" charset="2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lr>
        <a:schemeClr val="tx1"/>
      </a:buClr>
      <a:buFont typeface="Wingdings" pitchFamily="2" charset="2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lr>
        <a:schemeClr val="tx1"/>
      </a:buClr>
      <a:buFont typeface="Wingdings" pitchFamily="2" charset="2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lr>
        <a:schemeClr val="tx1"/>
      </a:buClr>
      <a:buFont typeface="Wingdings" pitchFamily="2" charset="2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lr>
        <a:schemeClr val="tx1"/>
      </a:buClr>
      <a:buFont typeface="Wingdings" pitchFamily="2" charset="2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0" userDrawn="1">
          <p15:clr>
            <a:srgbClr val="A4A3A4"/>
          </p15:clr>
        </p15:guide>
        <p15:guide id="2" orient="horz" pos="429" userDrawn="1">
          <p15:clr>
            <a:srgbClr val="A4A3A4"/>
          </p15:clr>
        </p15:guide>
        <p15:guide id="3" orient="horz" pos="3151" userDrawn="1">
          <p15:clr>
            <a:srgbClr val="A4A3A4"/>
          </p15:clr>
        </p15:guide>
        <p15:guide id="4" pos="3969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4830" userDrawn="1">
          <p15:clr>
            <a:srgbClr val="A4A3A4"/>
          </p15:clr>
        </p15:guide>
        <p15:guide id="7" pos="5556" userDrawn="1">
          <p15:clr>
            <a:srgbClr val="A4A3A4"/>
          </p15:clr>
        </p15:guide>
        <p15:guide id="8" pos="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9F"/>
    <a:srgbClr val="FFFFFF"/>
    <a:srgbClr val="808080"/>
    <a:srgbClr val="BB786F"/>
    <a:srgbClr val="55AB26"/>
    <a:srgbClr val="00957A"/>
    <a:srgbClr val="D30132"/>
    <a:srgbClr val="C4461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0" autoAdjust="0"/>
    <p:restoredTop sz="92639" autoAdjust="0"/>
  </p:normalViewPr>
  <p:slideViewPr>
    <p:cSldViewPr snapToObjects="1">
      <p:cViewPr varScale="1">
        <p:scale>
          <a:sx n="231" d="100"/>
          <a:sy n="231" d="100"/>
        </p:scale>
        <p:origin x="2080" y="168"/>
      </p:cViewPr>
      <p:guideLst>
        <p:guide orient="horz" pos="260"/>
        <p:guide orient="horz" pos="429"/>
        <p:guide orient="horz" pos="3151"/>
        <p:guide pos="3969"/>
        <p:guide pos="2880"/>
        <p:guide pos="4830"/>
        <p:guide pos="5556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7" d="100"/>
        <a:sy n="177" d="100"/>
      </p:scale>
      <p:origin x="0" y="8144"/>
    </p:cViewPr>
  </p:sorterViewPr>
  <p:notesViewPr>
    <p:cSldViewPr snapToObjects="1">
      <p:cViewPr varScale="1">
        <p:scale>
          <a:sx n="74" d="100"/>
          <a:sy n="74" d="100"/>
        </p:scale>
        <p:origin x="-217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87325" y="117475"/>
            <a:ext cx="64230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buClrTx/>
              <a:buFontTx/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256088" y="9313863"/>
            <a:ext cx="14271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buClrTx/>
              <a:buFontTx/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114425" y="9313863"/>
            <a:ext cx="22844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buClrTx/>
              <a:buFontTx/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111875" y="9313863"/>
            <a:ext cx="4984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buClrTx/>
              <a:buFontTx/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D864C17-8CEF-4799-BE15-6B78D0D2205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161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87325" y="117475"/>
            <a:ext cx="64230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5888" y="9342438"/>
            <a:ext cx="17383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42988" y="4716463"/>
            <a:ext cx="4640262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Klicken Sie, um die Formate des Vorlagentextes zu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042988" y="9342438"/>
            <a:ext cx="23558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94400" y="9342438"/>
            <a:ext cx="6159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110977-9410-4B39-BE3A-9CE5BA0752B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81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0043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92E142-29A9-4207-89BA-82A3BA452836}" type="slidenum">
              <a:rPr lang="en-US"/>
              <a:pPr/>
              <a:t>15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6700" cy="3722687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15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8CA601-8818-4F4D-A952-8CC6C8AB57FB}" type="slidenum">
              <a:rPr lang="de-DE"/>
              <a:pPr/>
              <a:t>16</a:t>
            </a:fld>
            <a:endParaRPr lang="de-DE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6700" cy="3722687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735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18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18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15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0977-9410-4B39-BE3A-9CE5BA0752B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1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4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4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327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4F94E-F856-406C-A759-BC0339CCFEF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184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0977-9410-4B39-BE3A-9CE5BA0752B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4F94E-F856-406C-A759-BC0339CCFEF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71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0977-9410-4B39-BE3A-9CE5BA0752B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1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B830-D52A-4EAC-99BD-986842550684}" type="slidenum">
              <a:rPr lang="de-DE"/>
              <a:pPr/>
              <a:t>10</a:t>
            </a:fld>
            <a:endParaRPr lang="de-DE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87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0977-9410-4B39-BE3A-9CE5BA0752B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3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06000" y="1331100"/>
            <a:ext cx="8514000" cy="485775"/>
          </a:xfrm>
        </p:spPr>
        <p:txBody>
          <a:bodyPr/>
          <a:lstStyle>
            <a:lvl1pPr>
              <a:defRPr sz="2700" cap="all" baseline="0" smtClean="0"/>
            </a:lvl1pPr>
          </a:lstStyle>
          <a:p>
            <a:r>
              <a:rPr lang="de-DE" dirty="0" smtClean="0"/>
              <a:t>Titel der Präsentation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" y="3078000"/>
            <a:ext cx="8514000" cy="3213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1800" b="1" dirty="0" smtClean="0">
                <a:solidFill>
                  <a:srgbClr val="00529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30000"/>
              </a:spcAft>
              <a:buFont typeface="Arial" charset="0"/>
              <a:tabLst/>
            </a:pPr>
            <a:r>
              <a:rPr lang="de-CH" noProof="1" smtClean="0"/>
              <a:t>Studiengang</a:t>
            </a:r>
          </a:p>
        </p:txBody>
      </p:sp>
      <p:sp>
        <p:nvSpPr>
          <p:cNvPr id="16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" y="3442500"/>
            <a:ext cx="8514000" cy="3213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1800" b="1" dirty="0" smtClean="0">
                <a:solidFill>
                  <a:srgbClr val="00529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30000"/>
              </a:spcAft>
              <a:buFont typeface="Arial" charset="0"/>
              <a:tabLst/>
            </a:pPr>
            <a:r>
              <a:rPr lang="de-CH" noProof="1" smtClean="0"/>
              <a:t>Name des Referenten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852900"/>
            <a:ext cx="8514000" cy="3213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1800" b="1" dirty="0" smtClean="0">
                <a:solidFill>
                  <a:srgbClr val="00529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30000"/>
              </a:spcAft>
              <a:buFont typeface="Arial" charset="0"/>
              <a:tabLst/>
            </a:pPr>
            <a:r>
              <a:rPr lang="de-CH" noProof="1" smtClean="0"/>
              <a:t>Datum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44818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707356"/>
            <a:ext cx="4038600" cy="28872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07356"/>
            <a:ext cx="4038600" cy="28872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Seite </a:t>
            </a:r>
            <a:fld id="{9749B47C-2BAB-BA43-91D0-ACE4497E850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8804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7544" y="4782431"/>
            <a:ext cx="745767" cy="273844"/>
          </a:xfrm>
          <a:prstGeom prst="rect">
            <a:avLst/>
          </a:prstGeom>
        </p:spPr>
        <p:txBody>
          <a:bodyPr lIns="0" anchor="ctr"/>
          <a:lstStyle>
            <a:lvl1pPr algn="l">
              <a:defRPr sz="675">
                <a:solidFill>
                  <a:srgbClr val="00529F"/>
                </a:solidFill>
              </a:defRPr>
            </a:lvl1pPr>
          </a:lstStyle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7818997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05053" y="324000"/>
            <a:ext cx="8333285" cy="81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729000"/>
            <a:ext cx="8333285" cy="405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Enter your subtitle here</a:t>
            </a:r>
            <a:endParaRPr lang="en-US" dirty="0"/>
          </a:p>
        </p:txBody>
      </p:sp>
      <p:sp>
        <p:nvSpPr>
          <p:cNvPr id="10" name="Text 1"/>
          <p:cNvSpPr>
            <a:spLocks noGrp="1"/>
          </p:cNvSpPr>
          <p:nvPr>
            <p:ph type="body" idx="15"/>
          </p:nvPr>
        </p:nvSpPr>
        <p:spPr bwMode="gray">
          <a:xfrm>
            <a:off x="405053" y="1134000"/>
            <a:ext cx="2565334" cy="270000"/>
          </a:xfrm>
          <a:solidFill>
            <a:schemeClr val="bg1">
              <a:lumMod val="65000"/>
            </a:schemeClr>
          </a:solidFill>
        </p:spPr>
        <p:txBody>
          <a:bodyPr lIns="252000" rIns="144000" anchor="ctr"/>
          <a:lstStyle>
            <a:lvl1pPr marL="0" indent="0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Content 1"/>
          <p:cNvSpPr>
            <a:spLocks noGrp="1"/>
          </p:cNvSpPr>
          <p:nvPr>
            <p:ph sz="half" idx="1"/>
          </p:nvPr>
        </p:nvSpPr>
        <p:spPr bwMode="gray">
          <a:xfrm>
            <a:off x="405053" y="1404000"/>
            <a:ext cx="2565334" cy="11772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60" name="Text 2"/>
          <p:cNvSpPr>
            <a:spLocks noGrp="1"/>
          </p:cNvSpPr>
          <p:nvPr>
            <p:ph type="body" idx="22"/>
          </p:nvPr>
        </p:nvSpPr>
        <p:spPr bwMode="gray">
          <a:xfrm>
            <a:off x="3289028" y="1134000"/>
            <a:ext cx="2565334" cy="270000"/>
          </a:xfrm>
          <a:solidFill>
            <a:schemeClr val="bg1">
              <a:lumMod val="65000"/>
            </a:schemeClr>
          </a:solidFill>
        </p:spPr>
        <p:txBody>
          <a:bodyPr lIns="252000" rIns="144000" anchor="ctr"/>
          <a:lstStyle>
            <a:lvl1pPr marL="0" indent="0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9" name="Content 2"/>
          <p:cNvSpPr>
            <a:spLocks noGrp="1"/>
          </p:cNvSpPr>
          <p:nvPr>
            <p:ph sz="half" idx="21"/>
          </p:nvPr>
        </p:nvSpPr>
        <p:spPr bwMode="gray">
          <a:xfrm>
            <a:off x="3289028" y="1404000"/>
            <a:ext cx="2565334" cy="11772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64" name="Text 3"/>
          <p:cNvSpPr>
            <a:spLocks noGrp="1"/>
          </p:cNvSpPr>
          <p:nvPr>
            <p:ph type="body" idx="26"/>
          </p:nvPr>
        </p:nvSpPr>
        <p:spPr bwMode="gray">
          <a:xfrm>
            <a:off x="6173003" y="1134000"/>
            <a:ext cx="2565334" cy="270000"/>
          </a:xfrm>
          <a:solidFill>
            <a:schemeClr val="bg1">
              <a:lumMod val="65000"/>
            </a:schemeClr>
          </a:solidFill>
        </p:spPr>
        <p:txBody>
          <a:bodyPr lIns="252000" rIns="144000" anchor="ctr"/>
          <a:lstStyle>
            <a:lvl1pPr marL="0" indent="0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3" name="Content 3"/>
          <p:cNvSpPr>
            <a:spLocks noGrp="1"/>
          </p:cNvSpPr>
          <p:nvPr>
            <p:ph sz="half" idx="25"/>
          </p:nvPr>
        </p:nvSpPr>
        <p:spPr bwMode="gray">
          <a:xfrm>
            <a:off x="6173003" y="1404000"/>
            <a:ext cx="2565334" cy="11772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6" name="Text 4"/>
          <p:cNvSpPr>
            <a:spLocks noGrp="1"/>
          </p:cNvSpPr>
          <p:nvPr>
            <p:ph type="body" idx="18"/>
          </p:nvPr>
        </p:nvSpPr>
        <p:spPr bwMode="gray">
          <a:xfrm>
            <a:off x="405053" y="2910600"/>
            <a:ext cx="2565334" cy="270000"/>
          </a:xfrm>
          <a:solidFill>
            <a:schemeClr val="bg1">
              <a:lumMod val="65000"/>
            </a:schemeClr>
          </a:solidFill>
        </p:spPr>
        <p:txBody>
          <a:bodyPr lIns="252000" rIns="144000" anchor="ctr"/>
          <a:lstStyle>
            <a:lvl1pPr marL="0" indent="0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5" name="Content 4"/>
          <p:cNvSpPr>
            <a:spLocks noGrp="1"/>
          </p:cNvSpPr>
          <p:nvPr>
            <p:ph sz="half" idx="17"/>
          </p:nvPr>
        </p:nvSpPr>
        <p:spPr bwMode="gray">
          <a:xfrm>
            <a:off x="405053" y="3183300"/>
            <a:ext cx="2565334" cy="11772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8" name="Text 5"/>
          <p:cNvSpPr>
            <a:spLocks noGrp="1"/>
          </p:cNvSpPr>
          <p:nvPr>
            <p:ph type="body" idx="20"/>
          </p:nvPr>
        </p:nvSpPr>
        <p:spPr bwMode="gray">
          <a:xfrm>
            <a:off x="3289028" y="2910600"/>
            <a:ext cx="2565334" cy="270000"/>
          </a:xfrm>
          <a:solidFill>
            <a:schemeClr val="bg1">
              <a:lumMod val="65000"/>
            </a:schemeClr>
          </a:solidFill>
        </p:spPr>
        <p:txBody>
          <a:bodyPr lIns="252000" rIns="144000" anchor="ctr"/>
          <a:lstStyle>
            <a:lvl1pPr marL="0" indent="0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7" name="Content 5"/>
          <p:cNvSpPr>
            <a:spLocks noGrp="1"/>
          </p:cNvSpPr>
          <p:nvPr>
            <p:ph sz="half" idx="19"/>
          </p:nvPr>
        </p:nvSpPr>
        <p:spPr bwMode="gray">
          <a:xfrm>
            <a:off x="3289028" y="3183300"/>
            <a:ext cx="2565334" cy="11772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62" name="Text 6"/>
          <p:cNvSpPr>
            <a:spLocks noGrp="1"/>
          </p:cNvSpPr>
          <p:nvPr>
            <p:ph type="body" idx="24"/>
          </p:nvPr>
        </p:nvSpPr>
        <p:spPr bwMode="gray">
          <a:xfrm>
            <a:off x="6173003" y="2910600"/>
            <a:ext cx="2565334" cy="270000"/>
          </a:xfrm>
          <a:solidFill>
            <a:schemeClr val="bg1">
              <a:lumMod val="65000"/>
            </a:schemeClr>
          </a:solidFill>
        </p:spPr>
        <p:txBody>
          <a:bodyPr lIns="252000" rIns="144000" anchor="ctr"/>
          <a:lstStyle>
            <a:lvl1pPr marL="0" indent="0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1" name="Content 6"/>
          <p:cNvSpPr>
            <a:spLocks noGrp="1"/>
          </p:cNvSpPr>
          <p:nvPr>
            <p:ph sz="half" idx="23"/>
          </p:nvPr>
        </p:nvSpPr>
        <p:spPr bwMode="gray">
          <a:xfrm>
            <a:off x="6173003" y="3180600"/>
            <a:ext cx="2565334" cy="11772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>
          <a:xfrm>
            <a:off x="7658197" y="4563000"/>
            <a:ext cx="1080141" cy="270000"/>
          </a:xfrm>
          <a:prstGeom prst="rect">
            <a:avLst/>
          </a:prstGeom>
        </p:spPr>
        <p:txBody>
          <a:bodyPr/>
          <a:lstStyle/>
          <a:p>
            <a:fld id="{7A5339C9-4148-EC48-AC82-F4CD9A776CCA}" type="datetime1">
              <a:rPr lang="de-CH" smtClean="0"/>
              <a:t>25.10.17</a:t>
            </a:fld>
            <a:endParaRPr lang="en-US" dirty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>
          <a:xfrm>
            <a:off x="2951484" y="4563000"/>
            <a:ext cx="3240422" cy="27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1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729000"/>
            <a:ext cx="8333285" cy="405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Enter your subtitle here</a:t>
            </a:r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>
          <a:xfrm>
            <a:off x="7658197" y="4563000"/>
            <a:ext cx="1080141" cy="270000"/>
          </a:xfrm>
          <a:prstGeom prst="rect">
            <a:avLst/>
          </a:prstGeom>
        </p:spPr>
        <p:txBody>
          <a:bodyPr/>
          <a:lstStyle/>
          <a:p>
            <a:fld id="{E858B254-852A-8740-A59A-C5DC6D0A1508}" type="datetime1">
              <a:rPr lang="de-CH" smtClean="0"/>
              <a:t>25.10.17</a:t>
            </a:fld>
            <a:endParaRPr lang="en-US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>
          <a:xfrm>
            <a:off x="2951484" y="4563000"/>
            <a:ext cx="3240422" cy="27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351255" cy="81059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3" y="1221600"/>
            <a:ext cx="8351257" cy="3294441"/>
          </a:xfrm>
        </p:spPr>
        <p:txBody>
          <a:bodyPr/>
          <a:lstStyle>
            <a:lvl1pPr marL="278100" indent="-278100">
              <a:buFont typeface="+mj-lt"/>
              <a:buAutoNum type="arabicPeriod"/>
              <a:defRPr/>
            </a:lvl1pPr>
            <a:lvl2pPr marL="421200" indent="-285750">
              <a:buFont typeface="+mj-lt"/>
              <a:buAutoNum type="arabicPeriod"/>
              <a:defRPr/>
            </a:lvl2pPr>
            <a:lvl3pPr marL="556200" indent="-286200">
              <a:buFont typeface="+mj-lt"/>
              <a:buAutoNum type="arabicPeriod"/>
              <a:defRPr/>
            </a:lvl3pPr>
            <a:lvl4pPr marL="691200" indent="-286200">
              <a:buFont typeface="+mj-lt"/>
              <a:buAutoNum type="arabicPeriod"/>
              <a:defRPr/>
            </a:lvl4pPr>
            <a:lvl5pPr marL="826200" indent="-286200">
              <a:buFont typeface="+mj-lt"/>
              <a:buAutoNum type="arabicPeriod"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3927600" y="2848500"/>
            <a:ext cx="2232000" cy="1674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588000" y="2848500"/>
            <a:ext cx="2232000" cy="1674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3" y="195486"/>
            <a:ext cx="8351256" cy="75608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006078"/>
            <a:ext cx="8351256" cy="350996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1"/>
          </p:nvPr>
        </p:nvSpPr>
        <p:spPr>
          <a:xfrm>
            <a:off x="3927600" y="2848500"/>
            <a:ext cx="2232000" cy="1674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588000" y="2848500"/>
            <a:ext cx="2232000" cy="1674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195486"/>
            <a:ext cx="8352456" cy="756084"/>
          </a:xfrm>
        </p:spPr>
        <p:txBody>
          <a:bodyPr/>
          <a:lstStyle>
            <a:lvl1pPr>
              <a:defRPr sz="1800" baseline="0" smtClean="0"/>
            </a:lvl1pPr>
          </a:lstStyle>
          <a:p>
            <a:r>
              <a:rPr lang="de-DE" dirty="0" smtClean="0"/>
              <a:t>Titel durch Klicken hinzufügen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476042" y="1221600"/>
            <a:ext cx="8419558" cy="3273900"/>
          </a:xfrm>
        </p:spPr>
        <p:txBody>
          <a:bodyPr/>
          <a:lstStyle>
            <a:lvl1pPr>
              <a:defRPr baseline="0">
                <a:solidFill>
                  <a:srgbClr val="00529F"/>
                </a:solidFill>
              </a:defRPr>
            </a:lvl1pPr>
          </a:lstStyle>
          <a:p>
            <a:r>
              <a:rPr lang="de-CH" dirty="0" smtClean="0"/>
              <a:t>Bild durch Klicken hinzufügen</a:t>
            </a:r>
            <a:endParaRPr lang="de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501" y="357188"/>
            <a:ext cx="8575675" cy="54054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23850" y="1221581"/>
            <a:ext cx="4211638" cy="3373041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7889" y="1221581"/>
            <a:ext cx="4211637" cy="3373041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1" y="0"/>
            <a:ext cx="9143999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23850" y="178905"/>
            <a:ext cx="8497092" cy="462341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641246"/>
            <a:ext cx="8496300" cy="25218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Aft>
                <a:spcPts val="450"/>
              </a:spcAft>
              <a:buNone/>
              <a:defRPr sz="15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8193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6C9BC6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178905"/>
            <a:ext cx="8497092" cy="462341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DC1E638-3F78-4E0D-883A-B278700C48C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641246"/>
            <a:ext cx="8496300" cy="25218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Aft>
                <a:spcPts val="450"/>
              </a:spcAft>
              <a:buNone/>
              <a:defRPr sz="15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73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5517" y="141480"/>
            <a:ext cx="722210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CH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059582"/>
            <a:ext cx="8352606" cy="345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Sie, um die </a:t>
            </a:r>
            <a:r>
              <a:rPr lang="en-US" dirty="0" err="1" smtClean="0"/>
              <a:t>Formate</a:t>
            </a:r>
            <a:r>
              <a:rPr lang="en-US" dirty="0" smtClean="0"/>
              <a:t> des </a:t>
            </a:r>
            <a:r>
              <a:rPr lang="en-US" dirty="0" err="1" smtClean="0"/>
              <a:t>Vorlagentextes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2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5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7544" y="4782431"/>
            <a:ext cx="745767" cy="273844"/>
          </a:xfrm>
          <a:prstGeom prst="rect">
            <a:avLst/>
          </a:prstGeom>
        </p:spPr>
        <p:txBody>
          <a:bodyPr lIns="0" anchor="ctr"/>
          <a:lstStyle>
            <a:lvl1pPr algn="l">
              <a:defRPr sz="675">
                <a:solidFill>
                  <a:srgbClr val="00529F"/>
                </a:solidFill>
              </a:defRPr>
            </a:lvl1pPr>
          </a:lstStyle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846" y="4812673"/>
            <a:ext cx="908304" cy="213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2" r:id="rId2"/>
    <p:sldLayoutId id="2147483764" r:id="rId3"/>
    <p:sldLayoutId id="2147483766" r:id="rId4"/>
    <p:sldLayoutId id="2147483773" r:id="rId5"/>
    <p:sldLayoutId id="2147483775" r:id="rId6"/>
    <p:sldLayoutId id="2147483778" r:id="rId7"/>
    <p:sldLayoutId id="2147483791" r:id="rId8"/>
    <p:sldLayoutId id="2147483792" r:id="rId9"/>
    <p:sldLayoutId id="2147483794" r:id="rId10"/>
    <p:sldLayoutId id="2147483795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29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0B3F7D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0B3F7D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0B3F7D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0B3F7D"/>
          </a:solidFill>
          <a:latin typeface="Arial" charset="0"/>
        </a:defRPr>
      </a:lvl9pPr>
    </p:titleStyle>
    <p:bodyStyle>
      <a:lvl1pPr marL="271463" indent="-270272" algn="l" rtl="0" eaLnBrk="1" fontAlgn="base" hangingPunct="1">
        <a:lnSpc>
          <a:spcPct val="111000"/>
        </a:lnSpc>
        <a:spcBef>
          <a:spcPct val="0"/>
        </a:spcBef>
        <a:spcAft>
          <a:spcPct val="30000"/>
        </a:spcAft>
        <a:buClr>
          <a:srgbClr val="00529F"/>
        </a:buClr>
        <a:buSzPct val="125000"/>
        <a:buFont typeface="Arial" pitchFamily="34" charset="0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70272" algn="l" rtl="0" eaLnBrk="1" fontAlgn="base" hangingPunct="1">
        <a:lnSpc>
          <a:spcPct val="111000"/>
        </a:lnSpc>
        <a:spcBef>
          <a:spcPct val="0"/>
        </a:spcBef>
        <a:spcAft>
          <a:spcPct val="30000"/>
        </a:spcAft>
        <a:buClr>
          <a:srgbClr val="C00000"/>
        </a:buClr>
        <a:buSzPct val="125000"/>
        <a:buFont typeface="Arial" pitchFamily="34" charset="0"/>
        <a:buChar char="•"/>
        <a:defRPr sz="1350">
          <a:solidFill>
            <a:schemeClr val="tx1"/>
          </a:solidFill>
          <a:latin typeface="+mn-lt"/>
        </a:defRPr>
      </a:lvl2pPr>
      <a:lvl3pPr marL="533400" indent="-275035" algn="l" rtl="0" eaLnBrk="1" fontAlgn="base" hangingPunct="1">
        <a:lnSpc>
          <a:spcPct val="111000"/>
        </a:lnSpc>
        <a:spcBef>
          <a:spcPct val="0"/>
        </a:spcBef>
        <a:spcAft>
          <a:spcPct val="30000"/>
        </a:spcAft>
        <a:buClr>
          <a:srgbClr val="00529F"/>
        </a:buClr>
        <a:buSzPct val="125000"/>
        <a:buFont typeface="Arial" pitchFamily="34" charset="0"/>
        <a:buChar char="•"/>
        <a:defRPr sz="1350">
          <a:solidFill>
            <a:schemeClr val="tx1"/>
          </a:solidFill>
          <a:latin typeface="+mn-lt"/>
        </a:defRPr>
      </a:lvl3pPr>
      <a:lvl4pPr marL="801291" indent="-266700" algn="l" rtl="0" eaLnBrk="1" fontAlgn="base" hangingPunct="1">
        <a:lnSpc>
          <a:spcPct val="111000"/>
        </a:lnSpc>
        <a:spcBef>
          <a:spcPct val="0"/>
        </a:spcBef>
        <a:spcAft>
          <a:spcPct val="30000"/>
        </a:spcAft>
        <a:buClr>
          <a:srgbClr val="00529F"/>
        </a:buClr>
        <a:buSzPct val="125000"/>
        <a:buFont typeface="Arial" pitchFamily="34" charset="0"/>
        <a:buChar char="•"/>
        <a:defRPr sz="1350">
          <a:solidFill>
            <a:schemeClr val="tx1"/>
          </a:solidFill>
          <a:latin typeface="+mn-lt"/>
        </a:defRPr>
      </a:lvl4pPr>
      <a:lvl5pPr marL="1076325" indent="-273844" algn="l" rtl="0" eaLnBrk="1" fontAlgn="base" hangingPunct="1">
        <a:lnSpc>
          <a:spcPct val="111000"/>
        </a:lnSpc>
        <a:spcBef>
          <a:spcPct val="0"/>
        </a:spcBef>
        <a:spcAft>
          <a:spcPct val="30000"/>
        </a:spcAft>
        <a:buClr>
          <a:srgbClr val="00529F"/>
        </a:buClr>
        <a:buSzPct val="125000"/>
        <a:buFont typeface="Arial" pitchFamily="34" charset="0"/>
        <a:buChar char="•"/>
        <a:defRPr sz="1350">
          <a:solidFill>
            <a:schemeClr val="tx1"/>
          </a:solidFill>
          <a:latin typeface="+mn-lt"/>
        </a:defRPr>
      </a:lvl5pPr>
      <a:lvl6pPr marL="1350169" indent="-203597" algn="l" rtl="0" eaLnBrk="1" fontAlgn="base" hangingPunct="1">
        <a:lnSpc>
          <a:spcPct val="111000"/>
        </a:lnSpc>
        <a:spcBef>
          <a:spcPct val="0"/>
        </a:spcBef>
        <a:spcAft>
          <a:spcPct val="0"/>
        </a:spcAft>
        <a:buClr>
          <a:srgbClr val="00529F"/>
        </a:buClr>
        <a:buSzPct val="125000"/>
        <a:buChar char="•"/>
        <a:defRPr sz="1350">
          <a:solidFill>
            <a:srgbClr val="292929"/>
          </a:solidFill>
          <a:latin typeface="+mn-lt"/>
        </a:defRPr>
      </a:lvl6pPr>
      <a:lvl7pPr marL="1693069" indent="-203597" algn="l" rtl="0" eaLnBrk="1" fontAlgn="base" hangingPunct="1">
        <a:lnSpc>
          <a:spcPct val="111000"/>
        </a:lnSpc>
        <a:spcBef>
          <a:spcPct val="0"/>
        </a:spcBef>
        <a:spcAft>
          <a:spcPct val="0"/>
        </a:spcAft>
        <a:buChar char="•"/>
        <a:defRPr sz="1050">
          <a:solidFill>
            <a:srgbClr val="292929"/>
          </a:solidFill>
          <a:latin typeface="+mn-lt"/>
        </a:defRPr>
      </a:lvl7pPr>
      <a:lvl8pPr marL="2035969" indent="-203597" algn="l" rtl="0" eaLnBrk="1" fontAlgn="base" hangingPunct="1">
        <a:lnSpc>
          <a:spcPct val="111000"/>
        </a:lnSpc>
        <a:spcBef>
          <a:spcPct val="0"/>
        </a:spcBef>
        <a:spcAft>
          <a:spcPct val="0"/>
        </a:spcAft>
        <a:buChar char="•"/>
        <a:defRPr sz="1050">
          <a:solidFill>
            <a:srgbClr val="292929"/>
          </a:solidFill>
          <a:latin typeface="+mn-lt"/>
        </a:defRPr>
      </a:lvl8pPr>
      <a:lvl9pPr marL="2378869" indent="-203597" algn="l" rtl="0" eaLnBrk="1" fontAlgn="base" hangingPunct="1">
        <a:lnSpc>
          <a:spcPct val="111000"/>
        </a:lnSpc>
        <a:spcBef>
          <a:spcPct val="0"/>
        </a:spcBef>
        <a:spcAft>
          <a:spcPct val="0"/>
        </a:spcAft>
        <a:buChar char="•"/>
        <a:defRPr sz="1050">
          <a:solidFill>
            <a:srgbClr val="292929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63" y="1241"/>
            <a:ext cx="2917537" cy="3652423"/>
          </a:xfrm>
          <a:prstGeom prst="rect">
            <a:avLst/>
          </a:prstGeom>
        </p:spPr>
      </p:pic>
      <p:sp>
        <p:nvSpPr>
          <p:cNvPr id="199704" name="Rectangle 24"/>
          <p:cNvSpPr>
            <a:spLocks noChangeArrowheads="1"/>
          </p:cNvSpPr>
          <p:nvPr/>
        </p:nvSpPr>
        <p:spPr bwMode="auto">
          <a:xfrm>
            <a:off x="6219825" y="2787774"/>
            <a:ext cx="2924175" cy="2355726"/>
          </a:xfrm>
          <a:prstGeom prst="rect">
            <a:avLst/>
          </a:prstGeom>
          <a:solidFill>
            <a:srgbClr val="80808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62408" tIns="31204" rIns="224100" bIns="31204" anchor="ctr"/>
          <a:lstStyle/>
          <a:p>
            <a:pPr marL="535781" lvl="1" algn="r"/>
            <a:r>
              <a:rPr lang="en-GB" sz="1050" b="1" dirty="0">
                <a:solidFill>
                  <a:srgbClr val="FFFFFF"/>
                </a:solidFill>
              </a:rPr>
              <a:t>Matthias </a:t>
            </a:r>
            <a:r>
              <a:rPr lang="en-GB" sz="1050" b="1" dirty="0" smtClean="0">
                <a:solidFill>
                  <a:srgbClr val="FFFFFF"/>
                </a:solidFill>
              </a:rPr>
              <a:t>Mölleney</a:t>
            </a:r>
            <a:endParaRPr lang="en-GB" sz="1050" dirty="0">
              <a:solidFill>
                <a:srgbClr val="FFFFFF"/>
              </a:solidFill>
            </a:endParaRPr>
          </a:p>
          <a:p>
            <a:pPr marL="535781" lvl="1" algn="r"/>
            <a:endParaRPr lang="en-GB" sz="750" b="1" dirty="0">
              <a:solidFill>
                <a:srgbClr val="FFFFFF"/>
              </a:solidFill>
            </a:endParaRPr>
          </a:p>
          <a:p>
            <a:pPr marL="535781" lvl="1" algn="r"/>
            <a:r>
              <a:rPr lang="en-GB" sz="750" b="1" dirty="0" smtClean="0">
                <a:solidFill>
                  <a:srgbClr val="FFFFFF"/>
                </a:solidFill>
              </a:rPr>
              <a:t>Head of the </a:t>
            </a:r>
            <a:r>
              <a:rPr lang="en-GB" sz="750" b="1" dirty="0" err="1" smtClean="0">
                <a:solidFill>
                  <a:srgbClr val="FFFFFF"/>
                </a:solidFill>
              </a:rPr>
              <a:t>Center</a:t>
            </a:r>
            <a:r>
              <a:rPr lang="en-GB" sz="750" b="1" dirty="0" smtClean="0">
                <a:solidFill>
                  <a:srgbClr val="FFFFFF"/>
                </a:solidFill>
              </a:rPr>
              <a:t> for </a:t>
            </a:r>
            <a:r>
              <a:rPr lang="en-GB" sz="750" b="1" dirty="0">
                <a:solidFill>
                  <a:srgbClr val="FFFFFF"/>
                </a:solidFill>
              </a:rPr>
              <a:t>HRM &amp; Leadership </a:t>
            </a:r>
            <a:br>
              <a:rPr lang="en-GB" sz="750" b="1" dirty="0">
                <a:solidFill>
                  <a:srgbClr val="FFFFFF"/>
                </a:solidFill>
              </a:rPr>
            </a:br>
            <a:r>
              <a:rPr lang="en-GB" sz="750" b="1" dirty="0" smtClean="0">
                <a:solidFill>
                  <a:srgbClr val="FFFFFF"/>
                </a:solidFill>
              </a:rPr>
              <a:t>HWZ University for Applied Sciences in Business Administration Zurich</a:t>
            </a:r>
            <a:endParaRPr lang="en-GB" sz="750" b="1" dirty="0">
              <a:solidFill>
                <a:srgbClr val="FFFFFF"/>
              </a:solidFill>
            </a:endParaRPr>
          </a:p>
          <a:p>
            <a:pPr marL="535781" lvl="1" algn="r"/>
            <a:endParaRPr lang="en-GB" sz="750" b="1" dirty="0">
              <a:solidFill>
                <a:srgbClr val="FFFFFF"/>
              </a:solidFill>
            </a:endParaRPr>
          </a:p>
          <a:p>
            <a:pPr marL="535781" lvl="1" algn="r"/>
            <a:r>
              <a:rPr lang="en-GB" sz="750" b="1" dirty="0" smtClean="0">
                <a:solidFill>
                  <a:srgbClr val="FFFFFF"/>
                </a:solidFill>
              </a:rPr>
              <a:t>Contact</a:t>
            </a:r>
            <a:r>
              <a:rPr lang="en-GB" sz="750" b="1" dirty="0">
                <a:solidFill>
                  <a:srgbClr val="FFFFFF"/>
                </a:solidFill>
              </a:rPr>
              <a:t>: </a:t>
            </a:r>
          </a:p>
          <a:p>
            <a:pPr marL="535781" lvl="1" algn="r"/>
            <a:r>
              <a:rPr lang="en-GB" sz="750" b="1" dirty="0">
                <a:solidFill>
                  <a:srgbClr val="FFFFFF"/>
                </a:solidFill>
              </a:rPr>
              <a:t>peopleXpert </a:t>
            </a:r>
            <a:r>
              <a:rPr lang="en-GB" sz="750" b="1" dirty="0" err="1">
                <a:solidFill>
                  <a:srgbClr val="FFFFFF"/>
                </a:solidFill>
              </a:rPr>
              <a:t>gmbh</a:t>
            </a:r>
            <a:endParaRPr lang="en-GB" sz="750" b="1" dirty="0">
              <a:solidFill>
                <a:srgbClr val="FFFFFF"/>
              </a:solidFill>
            </a:endParaRPr>
          </a:p>
          <a:p>
            <a:pPr marL="535781" lvl="1" algn="r"/>
            <a:r>
              <a:rPr lang="en-GB" sz="750" b="1" dirty="0" err="1">
                <a:solidFill>
                  <a:srgbClr val="FFFFFF"/>
                </a:solidFill>
              </a:rPr>
              <a:t>Seestrasse</a:t>
            </a:r>
            <a:r>
              <a:rPr lang="en-GB" sz="750" b="1" dirty="0">
                <a:solidFill>
                  <a:srgbClr val="FFFFFF"/>
                </a:solidFill>
              </a:rPr>
              <a:t> 110a</a:t>
            </a:r>
          </a:p>
          <a:p>
            <a:pPr marL="535781" lvl="1" algn="r"/>
            <a:r>
              <a:rPr lang="en-GB" sz="750" b="1" dirty="0">
                <a:solidFill>
                  <a:srgbClr val="FFFFFF"/>
                </a:solidFill>
              </a:rPr>
              <a:t>8610 </a:t>
            </a:r>
            <a:r>
              <a:rPr lang="en-GB" sz="750" b="1" dirty="0" err="1">
                <a:solidFill>
                  <a:srgbClr val="FFFFFF"/>
                </a:solidFill>
              </a:rPr>
              <a:t>Uster</a:t>
            </a:r>
            <a:r>
              <a:rPr lang="en-GB" sz="750" b="1" dirty="0">
                <a:solidFill>
                  <a:srgbClr val="FFFFFF"/>
                </a:solidFill>
              </a:rPr>
              <a:t> (CH)</a:t>
            </a:r>
          </a:p>
          <a:p>
            <a:pPr marL="535781" lvl="1" algn="r"/>
            <a:r>
              <a:rPr lang="en-GB" sz="750" b="1" dirty="0" smtClean="0">
                <a:solidFill>
                  <a:srgbClr val="FFFFFF"/>
                </a:solidFill>
              </a:rPr>
              <a:t>Phone: </a:t>
            </a:r>
            <a:r>
              <a:rPr lang="en-GB" sz="750" b="1" dirty="0">
                <a:solidFill>
                  <a:srgbClr val="FFFFFF"/>
                </a:solidFill>
              </a:rPr>
              <a:t>+41 44 940 6323</a:t>
            </a:r>
          </a:p>
          <a:p>
            <a:pPr marL="535781" lvl="1" algn="r"/>
            <a:r>
              <a:rPr lang="en-GB" sz="750" b="1" dirty="0" smtClean="0">
                <a:solidFill>
                  <a:srgbClr val="FFFFFF"/>
                </a:solidFill>
              </a:rPr>
              <a:t>Email</a:t>
            </a:r>
            <a:r>
              <a:rPr lang="en-GB" sz="750" b="1" dirty="0">
                <a:solidFill>
                  <a:srgbClr val="FFFFFF"/>
                </a:solidFill>
              </a:rPr>
              <a:t>: </a:t>
            </a:r>
            <a:r>
              <a:rPr lang="en-GB" sz="750" b="1" dirty="0" err="1">
                <a:solidFill>
                  <a:srgbClr val="FFFFFF"/>
                </a:solidFill>
              </a:rPr>
              <a:t>matthias@moelleney.com</a:t>
            </a:r>
            <a:r>
              <a:rPr lang="en-GB" sz="750" b="1" dirty="0">
                <a:solidFill>
                  <a:srgbClr val="FFFFFF"/>
                </a:solidFill>
              </a:rPr>
              <a:t/>
            </a:r>
            <a:br>
              <a:rPr lang="en-GB" sz="750" b="1" dirty="0">
                <a:solidFill>
                  <a:srgbClr val="FFFFFF"/>
                </a:solidFill>
              </a:rPr>
            </a:br>
            <a:r>
              <a:rPr lang="en-GB" sz="750" b="1" dirty="0">
                <a:solidFill>
                  <a:srgbClr val="FFFFFF"/>
                </a:solidFill>
              </a:rPr>
              <a:t>http://</a:t>
            </a:r>
            <a:r>
              <a:rPr lang="en-GB" sz="750" b="1" dirty="0" smtClean="0">
                <a:solidFill>
                  <a:srgbClr val="FFFFFF"/>
                </a:solidFill>
              </a:rPr>
              <a:t>www.peoplexpert.ch</a:t>
            </a:r>
          </a:p>
          <a:p>
            <a:pPr marL="535781" lvl="1" algn="r"/>
            <a:endParaRPr lang="de-DE" sz="750" dirty="0"/>
          </a:p>
        </p:txBody>
      </p:sp>
      <p:sp>
        <p:nvSpPr>
          <p:cNvPr id="199700" name="Text Box 20"/>
          <p:cNvSpPr txBox="1">
            <a:spLocks noChangeArrowheads="1"/>
          </p:cNvSpPr>
          <p:nvPr/>
        </p:nvSpPr>
        <p:spPr bwMode="auto">
          <a:xfrm>
            <a:off x="539552" y="699542"/>
            <a:ext cx="5472608" cy="3868322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9D9D9D"/>
                </a:solidFill>
              </a:rPr>
              <a:t>Impulse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B4499"/>
                </a:solidFill>
              </a:rPr>
              <a:t/>
            </a:r>
            <a:br>
              <a:rPr lang="en-US" b="1" dirty="0" smtClean="0">
                <a:solidFill>
                  <a:srgbClr val="0B4499"/>
                </a:solidFill>
              </a:rPr>
            </a:br>
            <a:endParaRPr lang="en-US" sz="1500" b="1" dirty="0" smtClean="0">
              <a:solidFill>
                <a:srgbClr val="0B44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529F"/>
                </a:solidFill>
              </a:rPr>
              <a:t>LEADERSHIP IN A DIGITAL WORLD</a:t>
            </a:r>
          </a:p>
          <a:p>
            <a:r>
              <a:rPr lang="en-US" sz="2000" b="1" dirty="0" smtClean="0">
                <a:solidFill>
                  <a:schemeClr val="accent1"/>
                </a:solidFill>
              </a:rPr>
              <a:t>shared – interconnected – empathic</a:t>
            </a:r>
            <a:endParaRPr lang="en-US" sz="1200" b="1" dirty="0" smtClean="0">
              <a:solidFill>
                <a:srgbClr val="9D9D9D"/>
              </a:solidFill>
            </a:endParaRPr>
          </a:p>
          <a:p>
            <a:pPr>
              <a:spcBef>
                <a:spcPct val="50000"/>
              </a:spcBef>
            </a:pPr>
            <a:endParaRPr lang="en-US" sz="1200" b="1" dirty="0" smtClean="0">
              <a:solidFill>
                <a:srgbClr val="9D9D9D"/>
              </a:solidFill>
            </a:endParaRPr>
          </a:p>
          <a:p>
            <a:pPr>
              <a:spcBef>
                <a:spcPct val="50000"/>
              </a:spcBef>
            </a:pPr>
            <a:endParaRPr lang="en-US" sz="1200" b="1" dirty="0">
              <a:solidFill>
                <a:srgbClr val="9D9D9D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9D9D9D"/>
                </a:solidFill>
              </a:rPr>
              <a:t>6. </a:t>
            </a:r>
            <a:r>
              <a:rPr lang="en-US" sz="1200" b="1" smtClean="0">
                <a:solidFill>
                  <a:srgbClr val="9D9D9D"/>
                </a:solidFill>
              </a:rPr>
              <a:t>November </a:t>
            </a:r>
            <a:r>
              <a:rPr lang="en-US" sz="1200" b="1" dirty="0" smtClean="0">
                <a:solidFill>
                  <a:srgbClr val="9D9D9D"/>
                </a:solidFill>
              </a:rPr>
              <a:t>2017</a:t>
            </a:r>
            <a:br>
              <a:rPr lang="en-US" sz="1200" b="1" dirty="0" smtClean="0">
                <a:solidFill>
                  <a:srgbClr val="9D9D9D"/>
                </a:solidFill>
              </a:rPr>
            </a:br>
            <a:endParaRPr lang="en-US" sz="1200" b="1" dirty="0" smtClean="0">
              <a:solidFill>
                <a:srgbClr val="9D9D9D"/>
              </a:solidFill>
            </a:endParaRPr>
          </a:p>
          <a:p>
            <a:endParaRPr lang="en-US" sz="1050" b="1" dirty="0"/>
          </a:p>
        </p:txBody>
      </p:sp>
      <p:pic>
        <p:nvPicPr>
          <p:cNvPr id="7" name="Bild 6" descr="Creationworx:creationworx:Kunden:People Expert - Mölleney:2015:Briefschaften:Briefpapier:Wordvorlage:Material:PE_Logo2015_rechtsbuendig_grau.png"/>
          <p:cNvPicPr/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0392" y="195486"/>
            <a:ext cx="911181" cy="2096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205568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2056791" y="1330511"/>
            <a:ext cx="133241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early 80’s and before</a:t>
            </a:r>
            <a:endParaRPr lang="en-US" sz="900" b="1" dirty="0">
              <a:latin typeface="+mn-lt"/>
            </a:endParaRPr>
          </a:p>
        </p:txBody>
      </p:sp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3470619" y="1329612"/>
            <a:ext cx="133241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late 80’s </a:t>
            </a:r>
            <a:r>
              <a:rPr lang="mr-IN" sz="900" b="1" dirty="0" smtClean="0">
                <a:latin typeface="+mn-lt"/>
              </a:rPr>
              <a:t>–</a:t>
            </a:r>
            <a:r>
              <a:rPr lang="en-US" sz="900" b="1" dirty="0" smtClean="0">
                <a:latin typeface="+mn-lt"/>
              </a:rPr>
              <a:t> early 90’s</a:t>
            </a:r>
            <a:endParaRPr lang="en-US" sz="900" b="1" dirty="0">
              <a:latin typeface="+mn-lt"/>
            </a:endParaRPr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4902452" y="1322038"/>
            <a:ext cx="142859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900" b="1" dirty="0" smtClean="0">
                <a:latin typeface="+mn-lt"/>
              </a:rPr>
              <a:t>mid 90’s </a:t>
            </a:r>
            <a:r>
              <a:rPr lang="mr-IN" sz="900" b="1" dirty="0" smtClean="0">
                <a:latin typeface="+mn-lt"/>
              </a:rPr>
              <a:t>–</a:t>
            </a:r>
            <a:r>
              <a:rPr lang="en-US" sz="900" b="1" dirty="0" smtClean="0">
                <a:latin typeface="+mn-lt"/>
              </a:rPr>
              <a:t> early 2000’s</a:t>
            </a:r>
            <a:endParaRPr lang="en-US" sz="900" b="1" dirty="0">
              <a:latin typeface="+mn-lt"/>
            </a:endParaRP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6362292" y="1336585"/>
            <a:ext cx="132600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900" b="1" dirty="0" smtClean="0">
                <a:latin typeface="+mn-lt"/>
              </a:rPr>
              <a:t>Today </a:t>
            </a:r>
            <a:r>
              <a:rPr lang="en-US" sz="900" b="1" smtClean="0">
                <a:latin typeface="+mn-lt"/>
              </a:rPr>
              <a:t>and tomorrow</a:t>
            </a:r>
            <a:endParaRPr lang="en-US" sz="900" b="1" dirty="0">
              <a:latin typeface="+mn-lt"/>
            </a:endParaRPr>
          </a:p>
        </p:txBody>
      </p:sp>
      <p:sp>
        <p:nvSpPr>
          <p:cNvPr id="161799" name="AutoShape 7"/>
          <p:cNvSpPr>
            <a:spLocks noChangeArrowheads="1"/>
          </p:cNvSpPr>
          <p:nvPr/>
        </p:nvSpPr>
        <p:spPr bwMode="auto">
          <a:xfrm>
            <a:off x="2313272" y="1736755"/>
            <a:ext cx="800100" cy="1228502"/>
          </a:xfrm>
          <a:prstGeom prst="triangle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28575">
            <a:solidFill>
              <a:srgbClr val="B3B3B3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61800" name="Group 8"/>
          <p:cNvGrpSpPr>
            <a:grpSpLocks/>
          </p:cNvGrpSpPr>
          <p:nvPr/>
        </p:nvGrpSpPr>
        <p:grpSpPr bwMode="auto">
          <a:xfrm>
            <a:off x="3647475" y="1998470"/>
            <a:ext cx="933450" cy="957263"/>
            <a:chOff x="1104" y="1248"/>
            <a:chExt cx="1152" cy="960"/>
          </a:xfrm>
          <a:solidFill>
            <a:schemeClr val="bg2">
              <a:lumMod val="5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1801" name="Oval 9"/>
            <p:cNvSpPr>
              <a:spLocks noChangeArrowheads="1"/>
            </p:cNvSpPr>
            <p:nvPr/>
          </p:nvSpPr>
          <p:spPr bwMode="auto">
            <a:xfrm>
              <a:off x="1536" y="1248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02" name="Oval 10"/>
            <p:cNvSpPr>
              <a:spLocks noChangeArrowheads="1"/>
            </p:cNvSpPr>
            <p:nvPr/>
          </p:nvSpPr>
          <p:spPr bwMode="auto">
            <a:xfrm>
              <a:off x="1824" y="1632"/>
              <a:ext cx="240" cy="192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03" name="Oval 11"/>
            <p:cNvSpPr>
              <a:spLocks noChangeArrowheads="1"/>
            </p:cNvSpPr>
            <p:nvPr/>
          </p:nvSpPr>
          <p:spPr bwMode="auto">
            <a:xfrm>
              <a:off x="1296" y="1632"/>
              <a:ext cx="240" cy="192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04" name="Oval 12"/>
            <p:cNvSpPr>
              <a:spLocks noChangeArrowheads="1"/>
            </p:cNvSpPr>
            <p:nvPr/>
          </p:nvSpPr>
          <p:spPr bwMode="auto">
            <a:xfrm>
              <a:off x="1104" y="2064"/>
              <a:ext cx="192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05" name="Oval 13"/>
            <p:cNvSpPr>
              <a:spLocks noChangeArrowheads="1"/>
            </p:cNvSpPr>
            <p:nvPr/>
          </p:nvSpPr>
          <p:spPr bwMode="auto">
            <a:xfrm>
              <a:off x="1344" y="2064"/>
              <a:ext cx="192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06" name="Oval 14"/>
            <p:cNvSpPr>
              <a:spLocks noChangeArrowheads="1"/>
            </p:cNvSpPr>
            <p:nvPr/>
          </p:nvSpPr>
          <p:spPr bwMode="auto">
            <a:xfrm>
              <a:off x="1584" y="2064"/>
              <a:ext cx="192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07" name="Oval 15"/>
            <p:cNvSpPr>
              <a:spLocks noChangeArrowheads="1"/>
            </p:cNvSpPr>
            <p:nvPr/>
          </p:nvSpPr>
          <p:spPr bwMode="auto">
            <a:xfrm>
              <a:off x="1824" y="2064"/>
              <a:ext cx="192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08" name="Oval 16"/>
            <p:cNvSpPr>
              <a:spLocks noChangeArrowheads="1"/>
            </p:cNvSpPr>
            <p:nvPr/>
          </p:nvSpPr>
          <p:spPr bwMode="auto">
            <a:xfrm>
              <a:off x="2064" y="2064"/>
              <a:ext cx="192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09" name="Line 17"/>
            <p:cNvSpPr>
              <a:spLocks noChangeShapeType="1"/>
            </p:cNvSpPr>
            <p:nvPr/>
          </p:nvSpPr>
          <p:spPr bwMode="auto">
            <a:xfrm>
              <a:off x="1680" y="1488"/>
              <a:ext cx="0" cy="480"/>
            </a:xfrm>
            <a:prstGeom prst="lin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10" name="Line 18"/>
            <p:cNvSpPr>
              <a:spLocks noChangeShapeType="1"/>
            </p:cNvSpPr>
            <p:nvPr/>
          </p:nvSpPr>
          <p:spPr bwMode="auto">
            <a:xfrm>
              <a:off x="1536" y="1728"/>
              <a:ext cx="288" cy="0"/>
            </a:xfrm>
            <a:prstGeom prst="lin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11" name="Line 19"/>
            <p:cNvSpPr>
              <a:spLocks noChangeShapeType="1"/>
            </p:cNvSpPr>
            <p:nvPr/>
          </p:nvSpPr>
          <p:spPr bwMode="auto">
            <a:xfrm>
              <a:off x="1200" y="1968"/>
              <a:ext cx="960" cy="0"/>
            </a:xfrm>
            <a:prstGeom prst="lin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12" name="Line 20"/>
            <p:cNvSpPr>
              <a:spLocks noChangeShapeType="1"/>
            </p:cNvSpPr>
            <p:nvPr/>
          </p:nvSpPr>
          <p:spPr bwMode="auto">
            <a:xfrm>
              <a:off x="1200" y="1968"/>
              <a:ext cx="0" cy="96"/>
            </a:xfrm>
            <a:prstGeom prst="lin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13" name="Line 21"/>
            <p:cNvSpPr>
              <a:spLocks noChangeShapeType="1"/>
            </p:cNvSpPr>
            <p:nvPr/>
          </p:nvSpPr>
          <p:spPr bwMode="auto">
            <a:xfrm>
              <a:off x="1440" y="1968"/>
              <a:ext cx="0" cy="96"/>
            </a:xfrm>
            <a:prstGeom prst="lin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14" name="Line 22"/>
            <p:cNvSpPr>
              <a:spLocks noChangeShapeType="1"/>
            </p:cNvSpPr>
            <p:nvPr/>
          </p:nvSpPr>
          <p:spPr bwMode="auto">
            <a:xfrm>
              <a:off x="1680" y="1968"/>
              <a:ext cx="0" cy="96"/>
            </a:xfrm>
            <a:prstGeom prst="lin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15" name="Line 23"/>
            <p:cNvSpPr>
              <a:spLocks noChangeShapeType="1"/>
            </p:cNvSpPr>
            <p:nvPr/>
          </p:nvSpPr>
          <p:spPr bwMode="auto">
            <a:xfrm>
              <a:off x="1920" y="1968"/>
              <a:ext cx="0" cy="96"/>
            </a:xfrm>
            <a:prstGeom prst="lin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16" name="Line 24"/>
            <p:cNvSpPr>
              <a:spLocks noChangeShapeType="1"/>
            </p:cNvSpPr>
            <p:nvPr/>
          </p:nvSpPr>
          <p:spPr bwMode="auto">
            <a:xfrm>
              <a:off x="2160" y="1968"/>
              <a:ext cx="0" cy="96"/>
            </a:xfrm>
            <a:prstGeom prst="lin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61817" name="Group 25"/>
          <p:cNvGrpSpPr>
            <a:grpSpLocks/>
          </p:cNvGrpSpPr>
          <p:nvPr/>
        </p:nvGrpSpPr>
        <p:grpSpPr bwMode="auto">
          <a:xfrm>
            <a:off x="5158171" y="2436621"/>
            <a:ext cx="867966" cy="534590"/>
            <a:chOff x="2496" y="1680"/>
            <a:chExt cx="1056" cy="528"/>
          </a:xfrm>
          <a:solidFill>
            <a:schemeClr val="bg2">
              <a:lumMod val="5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1818" name="Oval 26"/>
            <p:cNvSpPr>
              <a:spLocks noChangeArrowheads="1"/>
            </p:cNvSpPr>
            <p:nvPr/>
          </p:nvSpPr>
          <p:spPr bwMode="auto">
            <a:xfrm>
              <a:off x="2880" y="1680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19" name="Oval 27"/>
            <p:cNvSpPr>
              <a:spLocks noChangeArrowheads="1"/>
            </p:cNvSpPr>
            <p:nvPr/>
          </p:nvSpPr>
          <p:spPr bwMode="auto">
            <a:xfrm>
              <a:off x="2736" y="1824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20" name="Oval 28"/>
            <p:cNvSpPr>
              <a:spLocks noChangeArrowheads="1"/>
            </p:cNvSpPr>
            <p:nvPr/>
          </p:nvSpPr>
          <p:spPr bwMode="auto">
            <a:xfrm>
              <a:off x="3024" y="1824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21" name="Oval 29"/>
            <p:cNvSpPr>
              <a:spLocks noChangeArrowheads="1"/>
            </p:cNvSpPr>
            <p:nvPr/>
          </p:nvSpPr>
          <p:spPr bwMode="auto">
            <a:xfrm>
              <a:off x="2496" y="1968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22" name="Oval 30"/>
            <p:cNvSpPr>
              <a:spLocks noChangeArrowheads="1"/>
            </p:cNvSpPr>
            <p:nvPr/>
          </p:nvSpPr>
          <p:spPr bwMode="auto">
            <a:xfrm>
              <a:off x="2688" y="1968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23" name="Oval 31"/>
            <p:cNvSpPr>
              <a:spLocks noChangeArrowheads="1"/>
            </p:cNvSpPr>
            <p:nvPr/>
          </p:nvSpPr>
          <p:spPr bwMode="auto">
            <a:xfrm>
              <a:off x="2880" y="1968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24" name="Oval 32"/>
            <p:cNvSpPr>
              <a:spLocks noChangeArrowheads="1"/>
            </p:cNvSpPr>
            <p:nvPr/>
          </p:nvSpPr>
          <p:spPr bwMode="auto">
            <a:xfrm>
              <a:off x="3072" y="1968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25" name="Oval 33"/>
            <p:cNvSpPr>
              <a:spLocks noChangeArrowheads="1"/>
            </p:cNvSpPr>
            <p:nvPr/>
          </p:nvSpPr>
          <p:spPr bwMode="auto">
            <a:xfrm>
              <a:off x="3264" y="1968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61826" name="Group 34"/>
          <p:cNvGrpSpPr>
            <a:grpSpLocks/>
          </p:cNvGrpSpPr>
          <p:nvPr/>
        </p:nvGrpSpPr>
        <p:grpSpPr bwMode="auto">
          <a:xfrm>
            <a:off x="6164200" y="1560665"/>
            <a:ext cx="1756172" cy="1436739"/>
            <a:chOff x="3936" y="1248"/>
            <a:chExt cx="1824" cy="1488"/>
          </a:xfrm>
          <a:solidFill>
            <a:schemeClr val="accent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1827" name="Rectangle 35"/>
            <p:cNvSpPr>
              <a:spLocks noChangeArrowheads="1"/>
            </p:cNvSpPr>
            <p:nvPr/>
          </p:nvSpPr>
          <p:spPr bwMode="auto">
            <a:xfrm rot="-1963855">
              <a:off x="4224" y="1776"/>
              <a:ext cx="1104" cy="624"/>
            </a:xfrm>
            <a:prstGeom prst="rect">
              <a:avLst/>
            </a:prstGeom>
            <a:grpFill/>
            <a:ln w="28575">
              <a:solidFill>
                <a:srgbClr val="B3B3B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28" name="Oval 36"/>
            <p:cNvSpPr>
              <a:spLocks noChangeArrowheads="1"/>
            </p:cNvSpPr>
            <p:nvPr/>
          </p:nvSpPr>
          <p:spPr bwMode="auto">
            <a:xfrm>
              <a:off x="4848" y="1344"/>
              <a:ext cx="384" cy="336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29" name="Oval 37"/>
            <p:cNvSpPr>
              <a:spLocks noChangeArrowheads="1"/>
            </p:cNvSpPr>
            <p:nvPr/>
          </p:nvSpPr>
          <p:spPr bwMode="auto">
            <a:xfrm>
              <a:off x="5088" y="1536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30" name="Oval 38"/>
            <p:cNvSpPr>
              <a:spLocks noChangeArrowheads="1"/>
            </p:cNvSpPr>
            <p:nvPr/>
          </p:nvSpPr>
          <p:spPr bwMode="auto">
            <a:xfrm>
              <a:off x="4992" y="1248"/>
              <a:ext cx="144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31" name="Oval 39"/>
            <p:cNvSpPr>
              <a:spLocks noChangeArrowheads="1"/>
            </p:cNvSpPr>
            <p:nvPr/>
          </p:nvSpPr>
          <p:spPr bwMode="auto">
            <a:xfrm>
              <a:off x="4800" y="1392"/>
              <a:ext cx="144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32" name="Oval 40"/>
            <p:cNvSpPr>
              <a:spLocks noChangeArrowheads="1"/>
            </p:cNvSpPr>
            <p:nvPr/>
          </p:nvSpPr>
          <p:spPr bwMode="auto">
            <a:xfrm>
              <a:off x="5136" y="2016"/>
              <a:ext cx="624" cy="62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33" name="Oval 41"/>
            <p:cNvSpPr>
              <a:spLocks noChangeArrowheads="1"/>
            </p:cNvSpPr>
            <p:nvPr/>
          </p:nvSpPr>
          <p:spPr bwMode="auto">
            <a:xfrm>
              <a:off x="5424" y="1920"/>
              <a:ext cx="144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34" name="Oval 42"/>
            <p:cNvSpPr>
              <a:spLocks noChangeArrowheads="1"/>
            </p:cNvSpPr>
            <p:nvPr/>
          </p:nvSpPr>
          <p:spPr bwMode="auto">
            <a:xfrm>
              <a:off x="5136" y="2016"/>
              <a:ext cx="144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35" name="Oval 43"/>
            <p:cNvSpPr>
              <a:spLocks noChangeArrowheads="1"/>
            </p:cNvSpPr>
            <p:nvPr/>
          </p:nvSpPr>
          <p:spPr bwMode="auto">
            <a:xfrm>
              <a:off x="5088" y="2256"/>
              <a:ext cx="144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36" name="Oval 44"/>
            <p:cNvSpPr>
              <a:spLocks noChangeArrowheads="1"/>
            </p:cNvSpPr>
            <p:nvPr/>
          </p:nvSpPr>
          <p:spPr bwMode="auto">
            <a:xfrm>
              <a:off x="5232" y="2496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37" name="Oval 45"/>
            <p:cNvSpPr>
              <a:spLocks noChangeArrowheads="1"/>
            </p:cNvSpPr>
            <p:nvPr/>
          </p:nvSpPr>
          <p:spPr bwMode="auto">
            <a:xfrm>
              <a:off x="3984" y="1968"/>
              <a:ext cx="384" cy="336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38" name="Oval 46"/>
            <p:cNvSpPr>
              <a:spLocks noChangeArrowheads="1"/>
            </p:cNvSpPr>
            <p:nvPr/>
          </p:nvSpPr>
          <p:spPr bwMode="auto">
            <a:xfrm>
              <a:off x="4368" y="2496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39" name="Oval 47"/>
            <p:cNvSpPr>
              <a:spLocks noChangeArrowheads="1"/>
            </p:cNvSpPr>
            <p:nvPr/>
          </p:nvSpPr>
          <p:spPr bwMode="auto">
            <a:xfrm>
              <a:off x="4080" y="1872"/>
              <a:ext cx="144" cy="144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840" name="Oval 48"/>
            <p:cNvSpPr>
              <a:spLocks noChangeArrowheads="1"/>
            </p:cNvSpPr>
            <p:nvPr/>
          </p:nvSpPr>
          <p:spPr bwMode="auto">
            <a:xfrm>
              <a:off x="3936" y="2160"/>
              <a:ext cx="288" cy="240"/>
            </a:xfrm>
            <a:prstGeom prst="ellipse">
              <a:avLst/>
            </a:prstGeom>
            <a:grpFill/>
            <a:ln w="2857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61841" name="Rectangle 49"/>
          <p:cNvSpPr>
            <a:spLocks noGrp="1" noChangeArrowheads="1"/>
          </p:cNvSpPr>
          <p:nvPr>
            <p:ph type="title"/>
          </p:nvPr>
        </p:nvSpPr>
        <p:spPr>
          <a:xfrm>
            <a:off x="457200" y="250031"/>
            <a:ext cx="8579296" cy="701279"/>
          </a:xfrm>
          <a:noFill/>
          <a:ln/>
        </p:spPr>
        <p:txBody>
          <a:bodyPr anchor="ctr"/>
          <a:lstStyle/>
          <a:p>
            <a:r>
              <a:rPr lang="en-US" dirty="0" smtClean="0"/>
              <a:t>Leadership in a digital world must be based on trust</a:t>
            </a:r>
            <a:endParaRPr lang="en-US" dirty="0"/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2059745" y="3214734"/>
            <a:ext cx="1295603" cy="514255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Command and Control</a:t>
            </a:r>
            <a:endParaRPr lang="en-US" sz="900" b="1" dirty="0">
              <a:latin typeface="+mn-lt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3489022" y="3214734"/>
            <a:ext cx="1295603" cy="514255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Management by Objectives (MbO)</a:t>
            </a:r>
            <a:endParaRPr lang="en-US" sz="900" b="1" dirty="0">
              <a:latin typeface="+mn-lt"/>
            </a:endParaRP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4912095" y="3214734"/>
            <a:ext cx="1360118" cy="514255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MbO, Empowerment and Controlling</a:t>
            </a:r>
            <a:endParaRPr lang="en-US" sz="900" b="1" dirty="0">
              <a:latin typeface="+mn-lt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6408205" y="3214733"/>
            <a:ext cx="1295603" cy="514255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MbO, Inspiration and Collaboration</a:t>
            </a:r>
            <a:endParaRPr lang="en-US" sz="900" b="1" dirty="0">
              <a:latin typeface="+mn-lt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2060286" y="3782994"/>
            <a:ext cx="1295603" cy="284131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Leading top-down</a:t>
            </a:r>
            <a:endParaRPr lang="en-US" sz="900" b="1" dirty="0">
              <a:latin typeface="+mn-lt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3489562" y="3782994"/>
            <a:ext cx="1295603" cy="284131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Effectivity</a:t>
            </a:r>
            <a:endParaRPr lang="en-US" sz="900" b="1" dirty="0">
              <a:latin typeface="+mn-lt"/>
            </a:endParaRP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4912636" y="3782994"/>
            <a:ext cx="1360118" cy="284131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Efficiency</a:t>
            </a:r>
            <a:endParaRPr lang="en-US" sz="900" b="1" dirty="0">
              <a:latin typeface="+mn-lt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6408745" y="3782994"/>
            <a:ext cx="1295603" cy="284131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Speed</a:t>
            </a:r>
            <a:endParaRPr lang="en-US" sz="900" b="1" dirty="0">
              <a:latin typeface="+mn-lt"/>
            </a:endParaRP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2060286" y="4121130"/>
            <a:ext cx="1295603" cy="284131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Authority</a:t>
            </a:r>
            <a:endParaRPr lang="en-US" sz="900" b="1" dirty="0">
              <a:latin typeface="+mn-lt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3489562" y="4121130"/>
            <a:ext cx="1295603" cy="284131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Hierarchy</a:t>
            </a:r>
            <a:endParaRPr lang="en-US" sz="900" b="1" dirty="0">
              <a:latin typeface="+mn-lt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4912636" y="4121130"/>
            <a:ext cx="1360118" cy="284131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Collaboration</a:t>
            </a:r>
            <a:endParaRPr lang="en-US" sz="900" b="1" dirty="0">
              <a:latin typeface="+mn-lt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6408745" y="4121130"/>
            <a:ext cx="1295603" cy="284131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900" b="1" dirty="0" smtClean="0">
                <a:latin typeface="+mn-lt"/>
              </a:rPr>
              <a:t>Trust</a:t>
            </a:r>
            <a:endParaRPr lang="en-US" sz="900" b="1" dirty="0"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3568" y="3214733"/>
            <a:ext cx="1294787" cy="5142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900" b="1" dirty="0" smtClean="0">
                <a:solidFill>
                  <a:schemeClr val="bg2">
                    <a:lumMod val="50000"/>
                  </a:schemeClr>
                </a:solidFill>
              </a:rPr>
              <a:t>Leadership Concept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683568" y="3782993"/>
            <a:ext cx="1294787" cy="2841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900" b="1" dirty="0" smtClean="0">
                <a:solidFill>
                  <a:schemeClr val="bg2">
                    <a:lumMod val="50000"/>
                  </a:schemeClr>
                </a:solidFill>
              </a:rPr>
              <a:t>Leadership Goals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683568" y="4121129"/>
            <a:ext cx="1294787" cy="2841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900" b="1" dirty="0" smtClean="0">
                <a:solidFill>
                  <a:schemeClr val="bg2">
                    <a:lumMod val="50000"/>
                  </a:schemeClr>
                </a:solidFill>
              </a:rPr>
              <a:t>Prerequisites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3035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problem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D28255A8-C358-A04D-8BD3-2AE415FC45BF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850702" y="1012031"/>
            <a:ext cx="7442597" cy="3700463"/>
          </a:xfrm>
          <a:prstGeom prst="rect">
            <a:avLst/>
          </a:prstGeom>
        </p:spPr>
      </p:pic>
      <p:pic>
        <p:nvPicPr>
          <p:cNvPr id="4" name="Bild 5" descr="Creationworx:creationworx:Kunden:People Expert - Mölleney:2015:Briefschaften:Briefpapier:Wordvorlage:Material:PE_Logo2015_rechtsbuendig_grau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2171" y="4899406"/>
            <a:ext cx="469448" cy="10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302239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5516" y="141480"/>
            <a:ext cx="8446963" cy="810090"/>
          </a:xfrm>
        </p:spPr>
        <p:txBody>
          <a:bodyPr/>
          <a:lstStyle/>
          <a:p>
            <a:r>
              <a:rPr lang="en-US" dirty="0" smtClean="0"/>
              <a:t>The Prisoners‘ Dilemma as a Paradigm </a:t>
            </a:r>
            <a:r>
              <a:rPr lang="en-US" smtClean="0"/>
              <a:t>for Collaboration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344755" y="2001723"/>
            <a:ext cx="1224136" cy="122413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4536038" y="2006540"/>
            <a:ext cx="1224136" cy="122413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3347864" y="3220481"/>
            <a:ext cx="1224136" cy="122413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4536038" y="3219822"/>
            <a:ext cx="1224136" cy="122413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1177280" y="3035767"/>
            <a:ext cx="145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Person A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3846748" y="1103788"/>
            <a:ext cx="145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Person B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3375539" y="1580137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cooperates</a:t>
            </a:r>
            <a:endParaRPr lang="en-US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4583993" y="1580466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dominates</a:t>
            </a:r>
            <a:endParaRPr lang="en-US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2209305" y="2453768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cooperates</a:t>
            </a:r>
            <a:endParaRPr lang="en-US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2208068" y="367800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dominates</a:t>
            </a:r>
            <a:endParaRPr lang="en-US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248332" y="2376261"/>
            <a:ext cx="142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 / 3</a:t>
            </a:r>
            <a:endParaRPr lang="en-US" sz="2400" dirty="0"/>
          </a:p>
        </p:txBody>
      </p:sp>
      <p:sp>
        <p:nvSpPr>
          <p:cNvPr id="18" name="Textfeld 17"/>
          <p:cNvSpPr txBox="1"/>
          <p:nvPr/>
        </p:nvSpPr>
        <p:spPr>
          <a:xfrm>
            <a:off x="4467834" y="3603091"/>
            <a:ext cx="142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 / 2</a:t>
            </a:r>
            <a:endParaRPr lang="en-US" sz="2400" dirty="0"/>
          </a:p>
        </p:txBody>
      </p:sp>
      <p:sp>
        <p:nvSpPr>
          <p:cNvPr id="19" name="Textfeld 18"/>
          <p:cNvSpPr txBox="1"/>
          <p:nvPr/>
        </p:nvSpPr>
        <p:spPr>
          <a:xfrm>
            <a:off x="4467834" y="2373272"/>
            <a:ext cx="142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 / 4</a:t>
            </a:r>
            <a:endParaRPr lang="en-US" sz="24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28117" y="3601056"/>
            <a:ext cx="142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 / 1</a:t>
            </a:r>
            <a:endParaRPr lang="en-US" sz="2400" dirty="0"/>
          </a:p>
        </p:txBody>
      </p:sp>
      <p:sp>
        <p:nvSpPr>
          <p:cNvPr id="21" name="Oval 20"/>
          <p:cNvSpPr/>
          <p:nvPr/>
        </p:nvSpPr>
        <p:spPr>
          <a:xfrm>
            <a:off x="3408218" y="2062708"/>
            <a:ext cx="1080120" cy="108012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4611850" y="3291828"/>
            <a:ext cx="1080120" cy="10801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1691680" y="4731990"/>
            <a:ext cx="65527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Prof. Dr. Julian Nida-</a:t>
            </a:r>
            <a:r>
              <a:rPr lang="en-US" sz="800" dirty="0" err="1" smtClean="0"/>
              <a:t>Rümelin</a:t>
            </a:r>
            <a:r>
              <a:rPr lang="en-US" sz="800" dirty="0" smtClean="0"/>
              <a:t>: «What we could learn from the Prisoners‘ dilemma», ZEIT-</a:t>
            </a:r>
            <a:r>
              <a:rPr lang="en-US" sz="800" dirty="0" err="1" smtClean="0"/>
              <a:t>Akademie</a:t>
            </a:r>
            <a:r>
              <a:rPr lang="en-US" sz="800" dirty="0" smtClean="0"/>
              <a:t> 2012</a:t>
            </a:r>
            <a:endParaRPr lang="en-US" sz="800" dirty="0"/>
          </a:p>
        </p:txBody>
      </p:sp>
      <p:sp>
        <p:nvSpPr>
          <p:cNvPr id="4" name="Textfeld 3"/>
          <p:cNvSpPr txBox="1"/>
          <p:nvPr/>
        </p:nvSpPr>
        <p:spPr>
          <a:xfrm>
            <a:off x="6300192" y="2581185"/>
            <a:ext cx="27363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4: all goals achieved</a:t>
            </a:r>
          </a:p>
          <a:p>
            <a:r>
              <a:rPr lang="en-US" sz="1400" dirty="0" smtClean="0"/>
              <a:t>3: compromise</a:t>
            </a:r>
          </a:p>
          <a:p>
            <a:r>
              <a:rPr lang="en-US" sz="1400" dirty="0" smtClean="0"/>
              <a:t>2: lowest common denominator</a:t>
            </a:r>
          </a:p>
          <a:p>
            <a:r>
              <a:rPr lang="en-US" sz="1400" dirty="0" smtClean="0"/>
              <a:t>1: goals not achieved</a:t>
            </a:r>
            <a:endParaRPr lang="en-US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5586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/>
          <p:cNvSpPr txBox="1"/>
          <p:nvPr/>
        </p:nvSpPr>
        <p:spPr>
          <a:xfrm>
            <a:off x="683568" y="4717322"/>
            <a:ext cx="6768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US" sz="800" dirty="0" err="1" smtClean="0"/>
              <a:t>Creary</a:t>
            </a:r>
            <a:r>
              <a:rPr lang="en-US" sz="800" dirty="0" smtClean="0"/>
              <a:t>, </a:t>
            </a:r>
            <a:r>
              <a:rPr lang="en-US" sz="800" dirty="0" err="1" smtClean="0"/>
              <a:t>Caza</a:t>
            </a:r>
            <a:r>
              <a:rPr lang="en-US" sz="800" dirty="0" smtClean="0"/>
              <a:t> and Roberts, «Out of the box? How managing a subordinate’s multiple identities affects the quality of a manager-subordinate relationship», </a:t>
            </a:r>
            <a:r>
              <a:rPr lang="en-US" sz="800" dirty="0"/>
              <a:t>Academy of Management </a:t>
            </a:r>
            <a:r>
              <a:rPr lang="en-US" sz="800" dirty="0" smtClean="0"/>
              <a:t>Review 2015</a:t>
            </a:r>
            <a:r>
              <a:rPr lang="en-US" sz="800" dirty="0"/>
              <a:t>, Vol. 40, No. 4, 538–562.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363272" cy="701279"/>
          </a:xfrm>
        </p:spPr>
        <p:txBody>
          <a:bodyPr/>
          <a:lstStyle/>
          <a:p>
            <a:r>
              <a:rPr lang="en-US" dirty="0" smtClean="0"/>
              <a:t>Multiple Identities and the Quality of Leadership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571825" y="1065358"/>
            <a:ext cx="2448272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Misalignment and alignment in strategies used to manage a subordinate’s multiple identities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87849" y="1785438"/>
            <a:ext cx="2016224" cy="12961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Strategy misalignment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87849" y="3225598"/>
            <a:ext cx="2016224" cy="12961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Strategy alignment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1599" y="2073470"/>
            <a:ext cx="187046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M: 	Exclusionary strategy</a:t>
            </a:r>
          </a:p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S: 	Inclusionary strategy 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61599" y="2541522"/>
            <a:ext cx="187046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M: 	Inclusionary strategy</a:t>
            </a:r>
          </a:p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S: 	Exclusionary strategy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863153" y="3516044"/>
            <a:ext cx="187046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M: 	Exclusionary strategy</a:t>
            </a:r>
          </a:p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S: 	Exclusionary strategy 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863153" y="3984096"/>
            <a:ext cx="187046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M: 	Inclusionary strategy</a:t>
            </a:r>
          </a:p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S: 	Inclusionary strategy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309871" y="1065358"/>
            <a:ext cx="194247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Resource utilization 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in the relationship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525895" y="2073470"/>
            <a:ext cx="15088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Resource suppression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525895" y="2541522"/>
            <a:ext cx="15088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Resource exploitation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527449" y="3516044"/>
            <a:ext cx="15088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Resource exchange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527449" y="3984096"/>
            <a:ext cx="15088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/>
            <a:r>
              <a:rPr lang="en-US" sz="1000" dirty="0" smtClean="0">
                <a:solidFill>
                  <a:schemeClr val="tx1"/>
                </a:solidFill>
              </a:rPr>
              <a:t>Resource production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542119" y="1059582"/>
            <a:ext cx="3104946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Quality of the manager-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subordinate relationship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684393" y="2073470"/>
            <a:ext cx="2791222" cy="7405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>
              <a:spcBef>
                <a:spcPts val="200"/>
              </a:spcBef>
            </a:pPr>
            <a:r>
              <a:rPr lang="en-US" sz="1200" b="1" dirty="0" smtClean="0">
                <a:solidFill>
                  <a:schemeClr val="bg1"/>
                </a:solidFill>
              </a:rPr>
              <a:t>Low quality</a:t>
            </a:r>
          </a:p>
          <a:p>
            <a:pPr marL="138113" indent="-138113">
              <a:spcBef>
                <a:spcPts val="200"/>
              </a:spcBef>
              <a:buFont typeface="Arial" charset="0"/>
              <a:buChar char="•"/>
            </a:pPr>
            <a:r>
              <a:rPr lang="en-US" sz="1000" dirty="0" smtClean="0">
                <a:solidFill>
                  <a:schemeClr val="bg1"/>
                </a:solidFill>
              </a:rPr>
              <a:t>Perception of unequal resource contribution</a:t>
            </a:r>
          </a:p>
          <a:p>
            <a:pPr marL="138113" indent="-138113">
              <a:spcBef>
                <a:spcPts val="200"/>
              </a:spcBef>
              <a:buFont typeface="Arial" charset="0"/>
              <a:buChar char="•"/>
            </a:pPr>
            <a:r>
              <a:rPr lang="en-US" sz="1000" dirty="0" smtClean="0">
                <a:solidFill>
                  <a:schemeClr val="bg1"/>
                </a:solidFill>
              </a:rPr>
              <a:t>Decreased psychological safety</a:t>
            </a:r>
          </a:p>
          <a:p>
            <a:pPr marL="138113" indent="-138113">
              <a:spcBef>
                <a:spcPts val="200"/>
              </a:spcBef>
              <a:buFont typeface="Arial" charset="0"/>
              <a:buChar char="•"/>
            </a:pPr>
            <a:r>
              <a:rPr lang="en-US" sz="1000" dirty="0" smtClean="0">
                <a:solidFill>
                  <a:schemeClr val="bg1"/>
                </a:solidFill>
              </a:rPr>
              <a:t>Lack of mutual growth-in-connection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5684393" y="2954421"/>
            <a:ext cx="2791222" cy="7405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>
              <a:spcBef>
                <a:spcPts val="200"/>
              </a:spcBef>
            </a:pPr>
            <a:r>
              <a:rPr lang="en-US" sz="1200" b="1" dirty="0" smtClean="0">
                <a:solidFill>
                  <a:schemeClr val="bg1"/>
                </a:solidFill>
              </a:rPr>
              <a:t>Social exchange</a:t>
            </a:r>
          </a:p>
          <a:p>
            <a:pPr marL="138113" indent="-138113">
              <a:spcBef>
                <a:spcPts val="200"/>
              </a:spcBef>
              <a:buFont typeface="Arial" charset="0"/>
              <a:buChar char="•"/>
            </a:pPr>
            <a:r>
              <a:rPr lang="en-US" sz="1000" dirty="0" smtClean="0">
                <a:solidFill>
                  <a:schemeClr val="bg1"/>
                </a:solidFill>
              </a:rPr>
              <a:t>Perception of equal resource contribution</a:t>
            </a:r>
          </a:p>
          <a:p>
            <a:pPr marL="138113" indent="-138113">
              <a:spcBef>
                <a:spcPts val="200"/>
              </a:spcBef>
              <a:buFont typeface="Arial" charset="0"/>
              <a:buChar char="•"/>
            </a:pPr>
            <a:r>
              <a:rPr lang="en-US" sz="1000" dirty="0" smtClean="0">
                <a:solidFill>
                  <a:schemeClr val="bg1"/>
                </a:solidFill>
              </a:rPr>
              <a:t>Increased psychological safety</a:t>
            </a:r>
          </a:p>
          <a:p>
            <a:pPr marL="138113" indent="-138113">
              <a:spcBef>
                <a:spcPts val="200"/>
              </a:spcBef>
              <a:buFont typeface="Arial" charset="0"/>
              <a:buChar char="•"/>
            </a:pPr>
            <a:r>
              <a:rPr lang="en-US" sz="1000" dirty="0" smtClean="0">
                <a:solidFill>
                  <a:schemeClr val="bg1"/>
                </a:solidFill>
              </a:rPr>
              <a:t>Lack of mutual growth-in-connection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5684393" y="3829853"/>
            <a:ext cx="2791222" cy="7405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>
              <a:spcBef>
                <a:spcPts val="200"/>
              </a:spcBef>
            </a:pPr>
            <a:r>
              <a:rPr lang="en-US" sz="1200" b="1" dirty="0" smtClean="0">
                <a:solidFill>
                  <a:schemeClr val="bg1"/>
                </a:solidFill>
              </a:rPr>
              <a:t>Generative</a:t>
            </a:r>
          </a:p>
          <a:p>
            <a:pPr marL="138113" indent="-138113">
              <a:spcBef>
                <a:spcPts val="200"/>
              </a:spcBef>
              <a:buFont typeface="Arial" charset="0"/>
              <a:buChar char="•"/>
            </a:pPr>
            <a:r>
              <a:rPr lang="en-US" sz="1000" dirty="0" smtClean="0">
                <a:solidFill>
                  <a:schemeClr val="bg1"/>
                </a:solidFill>
              </a:rPr>
              <a:t>Perception of equal resource contribution</a:t>
            </a:r>
          </a:p>
          <a:p>
            <a:pPr marL="138113" indent="-138113">
              <a:spcBef>
                <a:spcPts val="200"/>
              </a:spcBef>
              <a:buFont typeface="Arial" charset="0"/>
              <a:buChar char="•"/>
            </a:pPr>
            <a:r>
              <a:rPr lang="en-US" sz="1000" dirty="0" smtClean="0">
                <a:solidFill>
                  <a:schemeClr val="bg1"/>
                </a:solidFill>
              </a:rPr>
              <a:t>Increased psychological safety</a:t>
            </a:r>
          </a:p>
          <a:p>
            <a:pPr marL="138113" indent="-138113">
              <a:spcBef>
                <a:spcPts val="200"/>
              </a:spcBef>
              <a:buFont typeface="Arial" charset="0"/>
              <a:buChar char="•"/>
            </a:pPr>
            <a:r>
              <a:rPr lang="en-US" sz="1000" dirty="0" smtClean="0">
                <a:solidFill>
                  <a:schemeClr val="bg1"/>
                </a:solidFill>
              </a:rPr>
              <a:t>Mutual growth-in-connection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28" name="Gerade Verbindung mit Pfeil 27"/>
          <p:cNvCxnSpPr>
            <a:stCxn id="7" idx="3"/>
          </p:cNvCxnSpPr>
          <p:nvPr/>
        </p:nvCxnSpPr>
        <p:spPr>
          <a:xfrm>
            <a:off x="2732065" y="2289494"/>
            <a:ext cx="7938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2732065" y="2757546"/>
            <a:ext cx="7938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2732065" y="3739135"/>
            <a:ext cx="7938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2732065" y="4207187"/>
            <a:ext cx="7938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19" idx="3"/>
            <a:endCxn id="26" idx="1"/>
          </p:cNvCxnSpPr>
          <p:nvPr/>
        </p:nvCxnSpPr>
        <p:spPr>
          <a:xfrm>
            <a:off x="5036321" y="4200120"/>
            <a:ext cx="6480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18" idx="3"/>
            <a:endCxn id="25" idx="1"/>
          </p:cNvCxnSpPr>
          <p:nvPr/>
        </p:nvCxnSpPr>
        <p:spPr>
          <a:xfrm flipV="1">
            <a:off x="5036321" y="3324688"/>
            <a:ext cx="648072" cy="4073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>
            <a:stCxn id="17" idx="3"/>
            <a:endCxn id="21" idx="1"/>
          </p:cNvCxnSpPr>
          <p:nvPr/>
        </p:nvCxnSpPr>
        <p:spPr>
          <a:xfrm flipV="1">
            <a:off x="5034767" y="2443737"/>
            <a:ext cx="649626" cy="3138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16" idx="3"/>
            <a:endCxn id="21" idx="1"/>
          </p:cNvCxnSpPr>
          <p:nvPr/>
        </p:nvCxnSpPr>
        <p:spPr>
          <a:xfrm>
            <a:off x="5034767" y="2289494"/>
            <a:ext cx="649626" cy="1542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8872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831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Project Aristotle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67544" y="3507854"/>
            <a:ext cx="8280084" cy="57606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# 1 reason why team perform better than others: psychological safety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1260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52943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noFill/>
          <a:effectLst>
            <a:glow rad="127000">
              <a:schemeClr val="bg1">
                <a:alpha val="42000"/>
              </a:schemeClr>
            </a:glow>
          </a:effectLst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effectLst>
                  <a:glow rad="38100">
                    <a:schemeClr val="bg1">
                      <a:alpha val="37000"/>
                    </a:schemeClr>
                  </a:glow>
                </a:effectLst>
              </a:rPr>
              <a:t>New rules for the future of work</a:t>
            </a:r>
            <a:endParaRPr lang="en-US" dirty="0">
              <a:solidFill>
                <a:schemeClr val="accent1"/>
              </a:solidFill>
              <a:effectLst>
                <a:glow rad="38100">
                  <a:schemeClr val="bg1">
                    <a:alpha val="37000"/>
                  </a:schemeClr>
                </a:glow>
              </a:effectLst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2051720" y="2222828"/>
            <a:ext cx="5706634" cy="108697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6922">
              <a:lnSpc>
                <a:spcPct val="110000"/>
              </a:lnSpc>
            </a:pPr>
            <a:r>
              <a:rPr lang="en-US" altLang="ko-KR" b="1" dirty="0" smtClean="0">
                <a:solidFill>
                  <a:schemeClr val="accent1"/>
                </a:solidFill>
                <a:ea typeface="Gulim" pitchFamily="34" charset="-127"/>
              </a:rPr>
              <a:t>«</a:t>
            </a:r>
            <a:r>
              <a:rPr lang="en-US" b="1" dirty="0" smtClean="0">
                <a:solidFill>
                  <a:schemeClr val="accent1"/>
                </a:solidFill>
              </a:rPr>
              <a:t>Why would I ask somebody with a job title,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if I could ask someone </a:t>
            </a:r>
            <a:r>
              <a:rPr lang="en-US" b="1" dirty="0" smtClean="0">
                <a:solidFill>
                  <a:srgbClr val="FF0000"/>
                </a:solidFill>
              </a:rPr>
              <a:t>who knows the answer</a:t>
            </a:r>
            <a:r>
              <a:rPr lang="en-US" b="1" dirty="0" smtClean="0">
                <a:solidFill>
                  <a:schemeClr val="accent1"/>
                </a:solidFill>
              </a:rPr>
              <a:t>?»</a:t>
            </a:r>
            <a:endParaRPr lang="en-US" altLang="ko-KR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Gulim" pitchFamily="34" charset="-127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728878" y="4452943"/>
            <a:ext cx="49292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Future Work Forum Research: Employing the Next </a:t>
            </a:r>
            <a:r>
              <a:rPr lang="en-US" sz="600" dirty="0" smtClean="0">
                <a:latin typeface="Arial" pitchFamily="34" charset="0"/>
                <a:cs typeface="Arial" pitchFamily="34" charset="0"/>
              </a:rPr>
              <a:t>Generation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4856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44" y="0"/>
            <a:ext cx="7688341" cy="51435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We must get acquainted with loosing control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4294967295"/>
          </p:nvPr>
        </p:nvSpPr>
        <p:spPr>
          <a:xfrm>
            <a:off x="-24572" y="2918004"/>
            <a:ext cx="7016564" cy="1440160"/>
          </a:xfrm>
          <a:solidFill>
            <a:schemeClr val="bg1">
              <a:alpha val="70000"/>
            </a:schemeClr>
          </a:solidFill>
        </p:spPr>
        <p:txBody>
          <a:bodyPr lIns="180000" tIns="180000" rIns="180000" bIns="180000" anchor="ctr"/>
          <a:lstStyle/>
          <a:p>
            <a:pPr marL="266700" indent="0" eaLnBrk="0" hangingPunct="0">
              <a:buNone/>
            </a:pPr>
            <a:r>
              <a:rPr lang="en-US" sz="2400" dirty="0" smtClean="0">
                <a:solidFill>
                  <a:srgbClr val="00529F"/>
                </a:solidFill>
              </a:rPr>
              <a:t>If you think you have everything under control you are too slow.</a:t>
            </a:r>
          </a:p>
          <a:p>
            <a:pPr marL="266700" indent="0" algn="r" eaLnBrk="0" hangingPunct="0">
              <a:buNone/>
            </a:pPr>
            <a:r>
              <a:rPr lang="en-US" sz="1400" dirty="0" smtClean="0">
                <a:solidFill>
                  <a:srgbClr val="00529F"/>
                </a:solidFill>
              </a:rPr>
              <a:t>Mario Andretti, US Racing Driver</a:t>
            </a:r>
            <a:endParaRPr lang="en-US" sz="1400" dirty="0">
              <a:solidFill>
                <a:srgbClr val="00529F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21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fld id="{D28255A8-C358-A04D-8BD3-2AE415FC45BF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4" b="8423"/>
          <a:stretch/>
        </p:blipFill>
        <p:spPr bwMode="gray">
          <a:xfrm>
            <a:off x="0" y="0"/>
            <a:ext cx="4582803" cy="2283718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197" y="2283718"/>
            <a:ext cx="4582803" cy="228371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2283718"/>
            <a:ext cx="4564074" cy="228371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564075" y="-569"/>
            <a:ext cx="4582803" cy="2283718"/>
          </a:xfrm>
          <a:prstGeom prst="rect">
            <a:avLst/>
          </a:prstGeom>
        </p:spPr>
      </p:pic>
      <p:sp>
        <p:nvSpPr>
          <p:cNvPr id="8" name="Titel 4"/>
          <p:cNvSpPr txBox="1">
            <a:spLocks/>
          </p:cNvSpPr>
          <p:nvPr/>
        </p:nvSpPr>
        <p:spPr>
          <a:xfrm>
            <a:off x="445517" y="141480"/>
            <a:ext cx="7222108" cy="8100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29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accent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accent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accent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accent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B3F7D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B3F7D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B3F7D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B3F7D"/>
                </a:solidFill>
                <a:latin typeface="Arial" charset="0"/>
              </a:defRPr>
            </a:lvl9pPr>
          </a:lstStyle>
          <a:p>
            <a:pPr>
              <a:buClrTx/>
              <a:buFontTx/>
            </a:pPr>
            <a:r>
              <a:rPr lang="en-US" kern="0" dirty="0" smtClean="0">
                <a:solidFill>
                  <a:schemeClr val="bg1"/>
                </a:solidFill>
              </a:rPr>
              <a:t>What can we do?</a:t>
            </a:r>
            <a:endParaRPr lang="en-US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63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 bwMode="gray"/>
        <p:txBody>
          <a:bodyPr>
            <a:noAutofit/>
          </a:bodyPr>
          <a:lstStyle/>
          <a:p>
            <a:r>
              <a:rPr lang="en-US" noProof="1" smtClean="0">
                <a:solidFill>
                  <a:schemeClr val="accent2"/>
                </a:solidFill>
              </a:rPr>
              <a:t>A possible solution: Beyond Leadership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D28255A8-C358-A04D-8BD3-2AE415FC45BF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40" name="Gruppieren 39"/>
          <p:cNvGrpSpPr/>
          <p:nvPr/>
        </p:nvGrpSpPr>
        <p:grpSpPr>
          <a:xfrm>
            <a:off x="2699792" y="987574"/>
            <a:ext cx="3794981" cy="3669966"/>
            <a:chOff x="392507" y="1908175"/>
            <a:chExt cx="4035425" cy="3902490"/>
          </a:xfrm>
        </p:grpSpPr>
        <p:sp>
          <p:nvSpPr>
            <p:cNvPr id="22" name="Ellipse 21"/>
            <p:cNvSpPr/>
            <p:nvPr/>
          </p:nvSpPr>
          <p:spPr bwMode="gray">
            <a:xfrm>
              <a:off x="392507" y="5007064"/>
              <a:ext cx="4035425" cy="803601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uppieren 22"/>
            <p:cNvGrpSpPr/>
            <p:nvPr/>
          </p:nvGrpSpPr>
          <p:grpSpPr>
            <a:xfrm>
              <a:off x="638570" y="1908175"/>
              <a:ext cx="3541712" cy="3540126"/>
              <a:chOff x="2800351" y="1908175"/>
              <a:chExt cx="3541712" cy="3540126"/>
            </a:xfrm>
            <a:effectLst>
              <a:outerShdw blurRad="127000" dist="38100" dir="18900000" sy="23000" kx="-1200000" algn="bl" rotWithShape="0">
                <a:prstClr val="black">
                  <a:alpha val="15000"/>
                </a:prstClr>
              </a:outerShdw>
              <a:reflection blurRad="38100" stA="40000" endPos="25000" dir="5400000" sy="-100000" algn="bl" rotWithShape="0"/>
            </a:effectLst>
          </p:grpSpPr>
          <p:grpSp>
            <p:nvGrpSpPr>
              <p:cNvPr id="25" name="Gruppieren 15"/>
              <p:cNvGrpSpPr/>
              <p:nvPr/>
            </p:nvGrpSpPr>
            <p:grpSpPr>
              <a:xfrm>
                <a:off x="2800351" y="1908175"/>
                <a:ext cx="3541712" cy="3540126"/>
                <a:chOff x="2800351" y="1908175"/>
                <a:chExt cx="3541712" cy="3540126"/>
              </a:xfrm>
              <a:solidFill>
                <a:schemeClr val="accent1"/>
              </a:solidFill>
              <a:effectLst/>
            </p:grpSpPr>
            <p:sp>
              <p:nvSpPr>
                <p:cNvPr id="28" name="Freeform 131"/>
                <p:cNvSpPr>
                  <a:spLocks/>
                </p:cNvSpPr>
                <p:nvPr/>
              </p:nvSpPr>
              <p:spPr bwMode="auto">
                <a:xfrm>
                  <a:off x="4705351" y="1914525"/>
                  <a:ext cx="1549400" cy="1479550"/>
                </a:xfrm>
                <a:custGeom>
                  <a:avLst/>
                  <a:gdLst>
                    <a:gd name="T0" fmla="*/ 0 w 1225"/>
                    <a:gd name="T1" fmla="*/ 401 h 1171"/>
                    <a:gd name="T2" fmla="*/ 844 w 1225"/>
                    <a:gd name="T3" fmla="*/ 1086 h 1171"/>
                    <a:gd name="T4" fmla="*/ 1082 w 1225"/>
                    <a:gd name="T5" fmla="*/ 1171 h 1171"/>
                    <a:gd name="T6" fmla="*/ 1224 w 1225"/>
                    <a:gd name="T7" fmla="*/ 962 h 1171"/>
                    <a:gd name="T8" fmla="*/ 1225 w 1225"/>
                    <a:gd name="T9" fmla="*/ 962 h 1171"/>
                    <a:gd name="T10" fmla="*/ 9 w 1225"/>
                    <a:gd name="T11" fmla="*/ 0 h 1171"/>
                    <a:gd name="T12" fmla="*/ 160 w 1225"/>
                    <a:gd name="T13" fmla="*/ 195 h 1171"/>
                    <a:gd name="T14" fmla="*/ 0 w 1225"/>
                    <a:gd name="T15" fmla="*/ 401 h 1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5" h="1171">
                      <a:moveTo>
                        <a:pt x="0" y="401"/>
                      </a:moveTo>
                      <a:cubicBezTo>
                        <a:pt x="397" y="443"/>
                        <a:pt x="725" y="718"/>
                        <a:pt x="844" y="1086"/>
                      </a:cubicBezTo>
                      <a:cubicBezTo>
                        <a:pt x="1082" y="1171"/>
                        <a:pt x="1082" y="1171"/>
                        <a:pt x="1082" y="1171"/>
                      </a:cubicBezTo>
                      <a:cubicBezTo>
                        <a:pt x="1224" y="962"/>
                        <a:pt x="1224" y="962"/>
                        <a:pt x="1224" y="962"/>
                      </a:cubicBezTo>
                      <a:cubicBezTo>
                        <a:pt x="1225" y="962"/>
                        <a:pt x="1225" y="962"/>
                        <a:pt x="1225" y="962"/>
                      </a:cubicBezTo>
                      <a:cubicBezTo>
                        <a:pt x="1054" y="436"/>
                        <a:pt x="580" y="46"/>
                        <a:pt x="9" y="0"/>
                      </a:cubicBezTo>
                      <a:cubicBezTo>
                        <a:pt x="160" y="195"/>
                        <a:pt x="160" y="195"/>
                        <a:pt x="160" y="195"/>
                      </a:cubicBezTo>
                      <a:lnTo>
                        <a:pt x="0" y="40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prst="coolSlant"/>
                </a:sp3d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Freeform 132"/>
                <p:cNvSpPr>
                  <a:spLocks/>
                </p:cNvSpPr>
                <p:nvPr/>
              </p:nvSpPr>
              <p:spPr bwMode="auto">
                <a:xfrm>
                  <a:off x="2936876" y="1908175"/>
                  <a:ext cx="1830388" cy="1250950"/>
                </a:xfrm>
                <a:custGeom>
                  <a:avLst/>
                  <a:gdLst>
                    <a:gd name="T0" fmla="*/ 379 w 1447"/>
                    <a:gd name="T1" fmla="*/ 990 h 990"/>
                    <a:gd name="T2" fmla="*/ 1292 w 1447"/>
                    <a:gd name="T3" fmla="*/ 400 h 990"/>
                    <a:gd name="T4" fmla="*/ 1447 w 1447"/>
                    <a:gd name="T5" fmla="*/ 200 h 990"/>
                    <a:gd name="T6" fmla="*/ 1292 w 1447"/>
                    <a:gd name="T7" fmla="*/ 0 h 990"/>
                    <a:gd name="T8" fmla="*/ 1292 w 1447"/>
                    <a:gd name="T9" fmla="*/ 0 h 990"/>
                    <a:gd name="T10" fmla="*/ 0 w 1447"/>
                    <a:gd name="T11" fmla="*/ 859 h 990"/>
                    <a:gd name="T12" fmla="*/ 233 w 1447"/>
                    <a:gd name="T13" fmla="*/ 776 h 990"/>
                    <a:gd name="T14" fmla="*/ 379 w 1447"/>
                    <a:gd name="T15" fmla="*/ 990 h 9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47" h="990">
                      <a:moveTo>
                        <a:pt x="379" y="990"/>
                      </a:moveTo>
                      <a:cubicBezTo>
                        <a:pt x="536" y="642"/>
                        <a:pt x="886" y="400"/>
                        <a:pt x="1292" y="400"/>
                      </a:cubicBezTo>
                      <a:cubicBezTo>
                        <a:pt x="1447" y="200"/>
                        <a:pt x="1447" y="200"/>
                        <a:pt x="1447" y="200"/>
                      </a:cubicBezTo>
                      <a:cubicBezTo>
                        <a:pt x="1292" y="0"/>
                        <a:pt x="1292" y="0"/>
                        <a:pt x="1292" y="0"/>
                      </a:cubicBezTo>
                      <a:cubicBezTo>
                        <a:pt x="1292" y="0"/>
                        <a:pt x="1292" y="0"/>
                        <a:pt x="1292" y="0"/>
                      </a:cubicBezTo>
                      <a:cubicBezTo>
                        <a:pt x="711" y="0"/>
                        <a:pt x="212" y="354"/>
                        <a:pt x="0" y="859"/>
                      </a:cubicBezTo>
                      <a:cubicBezTo>
                        <a:pt x="233" y="776"/>
                        <a:pt x="233" y="776"/>
                        <a:pt x="233" y="776"/>
                      </a:cubicBezTo>
                      <a:lnTo>
                        <a:pt x="379" y="9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0C0C0"/>
                    </a:gs>
                    <a:gs pos="100000">
                      <a:srgbClr val="E6E6E6"/>
                    </a:gs>
                  </a:gsLst>
                  <a:lin ang="16200000" scaled="1"/>
                  <a:tileRect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prst="coolSlant"/>
                </a:sp3d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133"/>
                <p:cNvSpPr>
                  <a:spLocks/>
                </p:cNvSpPr>
                <p:nvPr/>
              </p:nvSpPr>
              <p:spPr bwMode="auto">
                <a:xfrm>
                  <a:off x="2800351" y="3022600"/>
                  <a:ext cx="922338" cy="1997075"/>
                </a:xfrm>
                <a:custGeom>
                  <a:avLst/>
                  <a:gdLst>
                    <a:gd name="T0" fmla="*/ 729 w 729"/>
                    <a:gd name="T1" fmla="*/ 1259 h 1579"/>
                    <a:gd name="T2" fmla="*/ 400 w 729"/>
                    <a:gd name="T3" fmla="*/ 518 h 1579"/>
                    <a:gd name="T4" fmla="*/ 449 w 729"/>
                    <a:gd name="T5" fmla="*/ 209 h 1579"/>
                    <a:gd name="T6" fmla="*/ 307 w 729"/>
                    <a:gd name="T7" fmla="*/ 0 h 1579"/>
                    <a:gd name="T8" fmla="*/ 69 w 729"/>
                    <a:gd name="T9" fmla="*/ 85 h 1579"/>
                    <a:gd name="T10" fmla="*/ 68 w 729"/>
                    <a:gd name="T11" fmla="*/ 85 h 1579"/>
                    <a:gd name="T12" fmla="*/ 0 w 729"/>
                    <a:gd name="T13" fmla="*/ 518 h 1579"/>
                    <a:gd name="T14" fmla="*/ 486 w 729"/>
                    <a:gd name="T15" fmla="*/ 1579 h 1579"/>
                    <a:gd name="T16" fmla="*/ 479 w 729"/>
                    <a:gd name="T17" fmla="*/ 1332 h 1579"/>
                    <a:gd name="T18" fmla="*/ 729 w 729"/>
                    <a:gd name="T19" fmla="*/ 1259 h 1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29" h="1579">
                      <a:moveTo>
                        <a:pt x="729" y="1259"/>
                      </a:moveTo>
                      <a:cubicBezTo>
                        <a:pt x="527" y="1076"/>
                        <a:pt x="400" y="812"/>
                        <a:pt x="400" y="518"/>
                      </a:cubicBezTo>
                      <a:cubicBezTo>
                        <a:pt x="400" y="410"/>
                        <a:pt x="417" y="306"/>
                        <a:pt x="449" y="209"/>
                      </a:cubicBezTo>
                      <a:cubicBezTo>
                        <a:pt x="307" y="0"/>
                        <a:pt x="307" y="0"/>
                        <a:pt x="307" y="0"/>
                      </a:cubicBezTo>
                      <a:cubicBezTo>
                        <a:pt x="69" y="85"/>
                        <a:pt x="69" y="85"/>
                        <a:pt x="69" y="85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24" y="222"/>
                        <a:pt x="0" y="367"/>
                        <a:pt x="0" y="518"/>
                      </a:cubicBezTo>
                      <a:cubicBezTo>
                        <a:pt x="0" y="942"/>
                        <a:pt x="189" y="1322"/>
                        <a:pt x="486" y="1579"/>
                      </a:cubicBezTo>
                      <a:cubicBezTo>
                        <a:pt x="479" y="1332"/>
                        <a:pt x="479" y="1332"/>
                        <a:pt x="479" y="1332"/>
                      </a:cubicBezTo>
                      <a:lnTo>
                        <a:pt x="729" y="125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0C0C0"/>
                    </a:gs>
                    <a:gs pos="100000">
                      <a:srgbClr val="E6E6E6"/>
                    </a:gs>
                  </a:gsLst>
                  <a:lin ang="16200000" scaled="1"/>
                  <a:tileRect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prst="coolSlant"/>
                </a:sp3d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reeform 134"/>
                <p:cNvSpPr>
                  <a:spLocks/>
                </p:cNvSpPr>
                <p:nvPr/>
              </p:nvSpPr>
              <p:spPr bwMode="auto">
                <a:xfrm>
                  <a:off x="3519488" y="4700588"/>
                  <a:ext cx="1970088" cy="747713"/>
                </a:xfrm>
                <a:custGeom>
                  <a:avLst/>
                  <a:gdLst>
                    <a:gd name="T0" fmla="*/ 1329 w 1558"/>
                    <a:gd name="T1" fmla="*/ 59 h 591"/>
                    <a:gd name="T2" fmla="*/ 831 w 1558"/>
                    <a:gd name="T3" fmla="*/ 191 h 591"/>
                    <a:gd name="T4" fmla="*/ 243 w 1558"/>
                    <a:gd name="T5" fmla="*/ 0 h 591"/>
                    <a:gd name="T6" fmla="*/ 243 w 1558"/>
                    <a:gd name="T7" fmla="*/ 0 h 591"/>
                    <a:gd name="T8" fmla="*/ 0 w 1558"/>
                    <a:gd name="T9" fmla="*/ 71 h 591"/>
                    <a:gd name="T10" fmla="*/ 8 w 1558"/>
                    <a:gd name="T11" fmla="*/ 324 h 591"/>
                    <a:gd name="T12" fmla="*/ 8 w 1558"/>
                    <a:gd name="T13" fmla="*/ 324 h 591"/>
                    <a:gd name="T14" fmla="*/ 831 w 1558"/>
                    <a:gd name="T15" fmla="*/ 591 h 591"/>
                    <a:gd name="T16" fmla="*/ 1558 w 1558"/>
                    <a:gd name="T17" fmla="*/ 388 h 591"/>
                    <a:gd name="T18" fmla="*/ 1321 w 1558"/>
                    <a:gd name="T19" fmla="*/ 319 h 591"/>
                    <a:gd name="T20" fmla="*/ 1329 w 1558"/>
                    <a:gd name="T21" fmla="*/ 59 h 5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58" h="591">
                      <a:moveTo>
                        <a:pt x="1329" y="59"/>
                      </a:moveTo>
                      <a:cubicBezTo>
                        <a:pt x="1182" y="143"/>
                        <a:pt x="1012" y="191"/>
                        <a:pt x="831" y="191"/>
                      </a:cubicBezTo>
                      <a:cubicBezTo>
                        <a:pt x="611" y="191"/>
                        <a:pt x="408" y="120"/>
                        <a:pt x="243" y="0"/>
                      </a:cubicBezTo>
                      <a:cubicBezTo>
                        <a:pt x="243" y="0"/>
                        <a:pt x="243" y="0"/>
                        <a:pt x="243" y="0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8" y="324"/>
                        <a:pt x="8" y="324"/>
                        <a:pt x="8" y="324"/>
                      </a:cubicBezTo>
                      <a:cubicBezTo>
                        <a:pt x="8" y="324"/>
                        <a:pt x="8" y="324"/>
                        <a:pt x="8" y="324"/>
                      </a:cubicBezTo>
                      <a:cubicBezTo>
                        <a:pt x="239" y="492"/>
                        <a:pt x="523" y="591"/>
                        <a:pt x="831" y="591"/>
                      </a:cubicBezTo>
                      <a:cubicBezTo>
                        <a:pt x="1097" y="591"/>
                        <a:pt x="1346" y="517"/>
                        <a:pt x="1558" y="388"/>
                      </a:cubicBezTo>
                      <a:cubicBezTo>
                        <a:pt x="1321" y="319"/>
                        <a:pt x="1321" y="319"/>
                        <a:pt x="1321" y="319"/>
                      </a:cubicBezTo>
                      <a:lnTo>
                        <a:pt x="1329" y="5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0C0C0"/>
                    </a:gs>
                    <a:gs pos="100000">
                      <a:srgbClr val="E6E6E6"/>
                    </a:gs>
                  </a:gsLst>
                  <a:lin ang="16200000" scaled="1"/>
                  <a:tileRect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prst="coolSlant"/>
                </a:sp3d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reeform 135"/>
                <p:cNvSpPr>
                  <a:spLocks/>
                </p:cNvSpPr>
                <p:nvPr/>
              </p:nvSpPr>
              <p:spPr bwMode="auto">
                <a:xfrm>
                  <a:off x="5303838" y="3270250"/>
                  <a:ext cx="1038225" cy="1839913"/>
                </a:xfrm>
                <a:custGeom>
                  <a:avLst/>
                  <a:gdLst>
                    <a:gd name="T0" fmla="*/ 644 w 820"/>
                    <a:gd name="T1" fmla="*/ 205 h 1455"/>
                    <a:gd name="T2" fmla="*/ 399 w 820"/>
                    <a:gd name="T3" fmla="*/ 117 h 1455"/>
                    <a:gd name="T4" fmla="*/ 420 w 820"/>
                    <a:gd name="T5" fmla="*/ 322 h 1455"/>
                    <a:gd name="T6" fmla="*/ 8 w 820"/>
                    <a:gd name="T7" fmla="*/ 1131 h 1455"/>
                    <a:gd name="T8" fmla="*/ 8 w 820"/>
                    <a:gd name="T9" fmla="*/ 1131 h 1455"/>
                    <a:gd name="T10" fmla="*/ 0 w 820"/>
                    <a:gd name="T11" fmla="*/ 1384 h 1455"/>
                    <a:gd name="T12" fmla="*/ 243 w 820"/>
                    <a:gd name="T13" fmla="*/ 1455 h 1455"/>
                    <a:gd name="T14" fmla="*/ 243 w 820"/>
                    <a:gd name="T15" fmla="*/ 1455 h 1455"/>
                    <a:gd name="T16" fmla="*/ 820 w 820"/>
                    <a:gd name="T17" fmla="*/ 322 h 1455"/>
                    <a:gd name="T18" fmla="*/ 783 w 820"/>
                    <a:gd name="T19" fmla="*/ 0 h 1455"/>
                    <a:gd name="T20" fmla="*/ 644 w 820"/>
                    <a:gd name="T21" fmla="*/ 205 h 1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20" h="1455">
                      <a:moveTo>
                        <a:pt x="644" y="205"/>
                      </a:moveTo>
                      <a:cubicBezTo>
                        <a:pt x="399" y="117"/>
                        <a:pt x="399" y="117"/>
                        <a:pt x="399" y="117"/>
                      </a:cubicBezTo>
                      <a:cubicBezTo>
                        <a:pt x="413" y="183"/>
                        <a:pt x="420" y="252"/>
                        <a:pt x="420" y="322"/>
                      </a:cubicBezTo>
                      <a:cubicBezTo>
                        <a:pt x="420" y="655"/>
                        <a:pt x="258" y="949"/>
                        <a:pt x="8" y="1131"/>
                      </a:cubicBezTo>
                      <a:cubicBezTo>
                        <a:pt x="8" y="1131"/>
                        <a:pt x="8" y="1131"/>
                        <a:pt x="8" y="1131"/>
                      </a:cubicBezTo>
                      <a:cubicBezTo>
                        <a:pt x="0" y="1384"/>
                        <a:pt x="0" y="1384"/>
                        <a:pt x="0" y="1384"/>
                      </a:cubicBezTo>
                      <a:cubicBezTo>
                        <a:pt x="243" y="1455"/>
                        <a:pt x="243" y="1455"/>
                        <a:pt x="243" y="1455"/>
                      </a:cubicBezTo>
                      <a:cubicBezTo>
                        <a:pt x="243" y="1455"/>
                        <a:pt x="243" y="1455"/>
                        <a:pt x="243" y="1455"/>
                      </a:cubicBezTo>
                      <a:cubicBezTo>
                        <a:pt x="593" y="1200"/>
                        <a:pt x="820" y="788"/>
                        <a:pt x="820" y="322"/>
                      </a:cubicBezTo>
                      <a:cubicBezTo>
                        <a:pt x="820" y="211"/>
                        <a:pt x="807" y="104"/>
                        <a:pt x="783" y="0"/>
                      </a:cubicBezTo>
                      <a:lnTo>
                        <a:pt x="644" y="20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0C0C0"/>
                    </a:gs>
                    <a:gs pos="100000">
                      <a:srgbClr val="E6E6E6"/>
                    </a:gs>
                  </a:gsLst>
                  <a:lin ang="16200000" scaled="1"/>
                  <a:tileRect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prst="coolSlant"/>
                </a:sp3d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6" name="Oval 29"/>
              <p:cNvSpPr>
                <a:spLocks noChangeArrowheads="1"/>
              </p:cNvSpPr>
              <p:nvPr/>
            </p:nvSpPr>
            <p:spPr bwMode="gray">
              <a:xfrm>
                <a:off x="3554700" y="2658331"/>
                <a:ext cx="2033462" cy="2033462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prstDash val="lgDash"/>
                <a:round/>
                <a:headEnd/>
                <a:tailEnd/>
              </a:ln>
              <a:effectLst>
                <a:outerShdw blurRad="127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08000" h="1008000"/>
                <a:bevelB w="1008000" h="1008000"/>
              </a:sp3d>
            </p:spPr>
            <p:txBody>
              <a:bodyPr vert="horz" wrap="none" lIns="0" tIns="0" rIns="0" bIns="0" anchor="ctr" anchorCtr="0">
                <a:noAutofit/>
              </a:bodyPr>
              <a:lstStyle/>
              <a:p>
                <a:pPr algn="ctr"/>
                <a:r>
                  <a:rPr lang="en-US" sz="1650" b="1" noProof="1" smtClean="0">
                    <a:solidFill>
                      <a:srgbClr val="FFFFFF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  <a:t>Beyond </a:t>
                </a:r>
                <a:br>
                  <a:rPr lang="en-US" sz="1650" b="1" noProof="1" smtClean="0">
                    <a:solidFill>
                      <a:srgbClr val="FFFFFF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</a:br>
                <a:r>
                  <a:rPr lang="en-US" sz="1650" b="1" noProof="1" smtClean="0">
                    <a:solidFill>
                      <a:srgbClr val="FFFFFF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  <a:t>Leadership</a:t>
                </a:r>
              </a:p>
            </p:txBody>
          </p:sp>
        </p:grpSp>
        <p:sp>
          <p:nvSpPr>
            <p:cNvPr id="35" name="Textfeld 34"/>
            <p:cNvSpPr txBox="1"/>
            <p:nvPr/>
          </p:nvSpPr>
          <p:spPr>
            <a:xfrm rot="2700000">
              <a:off x="2688996" y="2539918"/>
              <a:ext cx="1209862" cy="415038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 anchor="ctr" anchorCtr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190500" algn="ctr" rotWithShape="0">
                      <a:prstClr val="black">
                        <a:alpha val="50000"/>
                      </a:prstClr>
                    </a:outerShdw>
                  </a:effectLst>
                  <a:cs typeface="Arial" charset="0"/>
                </a:rPr>
                <a:t>CONNECT</a:t>
              </a:r>
              <a:endParaRPr lang="en-US" b="1" dirty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  <a:cs typeface="Arial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19730208">
              <a:off x="1171798" y="2360183"/>
              <a:ext cx="1209862" cy="415038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 anchor="ctr" anchorCtr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cs typeface="Arial" charset="0"/>
                </a:rPr>
                <a:t>DEBRIEF</a:t>
              </a:r>
              <a:endParaRPr lang="en-US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 rot="15448725">
              <a:off x="552619" y="3762683"/>
              <a:ext cx="1209862" cy="415038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 anchor="ctr" anchorCtr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cs typeface="Arial" charset="0"/>
                </a:rPr>
                <a:t>ACT</a:t>
              </a:r>
              <a:endParaRPr lang="en-US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 rot="17652668">
              <a:off x="3013924" y="4060742"/>
              <a:ext cx="1209862" cy="415038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 anchor="ctr" anchorCtr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cs typeface="Arial" charset="0"/>
                </a:rPr>
                <a:t>ALIGN</a:t>
              </a:r>
              <a:endParaRPr lang="en-US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 rot="263015">
              <a:off x="1631020" y="4808012"/>
              <a:ext cx="1209862" cy="415038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 anchor="ctr" anchorCtr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cs typeface="Arial" charset="0"/>
                </a:rPr>
                <a:t>COMMIT</a:t>
              </a:r>
              <a:endParaRPr lang="en-US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cxnSp>
        <p:nvCxnSpPr>
          <p:cNvPr id="19" name="Gerade Verbindung 18"/>
          <p:cNvCxnSpPr/>
          <p:nvPr/>
        </p:nvCxnSpPr>
        <p:spPr bwMode="gray">
          <a:xfrm>
            <a:off x="5968595" y="1562846"/>
            <a:ext cx="2483120" cy="1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20" name="Text Box 13"/>
          <p:cNvSpPr txBox="1">
            <a:spLocks noChangeArrowheads="1"/>
          </p:cNvSpPr>
          <p:nvPr/>
        </p:nvSpPr>
        <p:spPr bwMode="gray">
          <a:xfrm>
            <a:off x="6141597" y="1562846"/>
            <a:ext cx="2310119" cy="7452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67500" rIns="0" bIns="0">
            <a:spAutoFit/>
          </a:bodyPr>
          <a:lstStyle/>
          <a:p>
            <a:pPr algn="r" defTabSz="601266">
              <a:spcBef>
                <a:spcPts val="600"/>
              </a:spcBef>
            </a:pPr>
            <a:r>
              <a:rPr lang="en-US" sz="1500" b="1" dirty="0" smtClean="0">
                <a:latin typeface="+mn-lt"/>
              </a:rPr>
              <a:t>Connect</a:t>
            </a:r>
          </a:p>
          <a:p>
            <a:pPr algn="r" defTabSz="601266">
              <a:spcBef>
                <a:spcPts val="6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Who am I and </a:t>
            </a:r>
            <a:b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why am I here?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1" name="Gerade Verbindung 20"/>
          <p:cNvCxnSpPr/>
          <p:nvPr/>
        </p:nvCxnSpPr>
        <p:spPr bwMode="gray">
          <a:xfrm>
            <a:off x="6372200" y="2773188"/>
            <a:ext cx="2078576" cy="1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24" name="Text Box 13"/>
          <p:cNvSpPr txBox="1">
            <a:spLocks noChangeArrowheads="1"/>
          </p:cNvSpPr>
          <p:nvPr/>
        </p:nvSpPr>
        <p:spPr bwMode="gray">
          <a:xfrm>
            <a:off x="6138115" y="2773188"/>
            <a:ext cx="2312662" cy="7452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67500" rIns="0" bIns="0">
            <a:spAutoFit/>
          </a:bodyPr>
          <a:lstStyle/>
          <a:p>
            <a:pPr algn="r" defTabSz="601266">
              <a:spcBef>
                <a:spcPts val="600"/>
              </a:spcBef>
            </a:pPr>
            <a:r>
              <a:rPr lang="en-US" sz="1500" b="1" dirty="0" smtClean="0">
                <a:latin typeface="+mn-lt"/>
              </a:rPr>
              <a:t>Align</a:t>
            </a:r>
          </a:p>
          <a:p>
            <a:pPr algn="r" defTabSz="601266">
              <a:spcBef>
                <a:spcPts val="6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Who are we and </a:t>
            </a:r>
            <a:b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why are we here?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9" name="Gerade Verbindung 28"/>
          <p:cNvCxnSpPr/>
          <p:nvPr/>
        </p:nvCxnSpPr>
        <p:spPr bwMode="gray">
          <a:xfrm flipV="1">
            <a:off x="591871" y="1562846"/>
            <a:ext cx="2592927" cy="3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34" name="Text Box 13"/>
          <p:cNvSpPr txBox="1">
            <a:spLocks noChangeArrowheads="1"/>
          </p:cNvSpPr>
          <p:nvPr/>
        </p:nvSpPr>
        <p:spPr bwMode="gray">
          <a:xfrm>
            <a:off x="591871" y="1562848"/>
            <a:ext cx="2425968" cy="5606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67500" rIns="0" bIns="0">
            <a:spAutoFit/>
          </a:bodyPr>
          <a:lstStyle/>
          <a:p>
            <a:pPr defTabSz="601266">
              <a:spcBef>
                <a:spcPts val="600"/>
              </a:spcBef>
            </a:pPr>
            <a:r>
              <a:rPr lang="en-US" sz="1500" b="1" dirty="0" smtClean="0">
                <a:latin typeface="+mn-lt"/>
              </a:rPr>
              <a:t>Debrief</a:t>
            </a:r>
            <a:endParaRPr lang="en-US" sz="1200" dirty="0" smtClean="0">
              <a:latin typeface="+mn-lt"/>
            </a:endParaRPr>
          </a:p>
          <a:p>
            <a:pPr defTabSz="601266">
              <a:spcBef>
                <a:spcPts val="6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What have I learned?</a:t>
            </a:r>
          </a:p>
        </p:txBody>
      </p:sp>
      <p:cxnSp>
        <p:nvCxnSpPr>
          <p:cNvPr id="41" name="Gerade Verbindung 40"/>
          <p:cNvCxnSpPr/>
          <p:nvPr/>
        </p:nvCxnSpPr>
        <p:spPr bwMode="gray">
          <a:xfrm flipV="1">
            <a:off x="589235" y="2773188"/>
            <a:ext cx="2235523" cy="99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</p:spPr>
      </p:cxnSp>
      <p:sp>
        <p:nvSpPr>
          <p:cNvPr id="42" name="Text Box 13"/>
          <p:cNvSpPr txBox="1">
            <a:spLocks noChangeArrowheads="1"/>
          </p:cNvSpPr>
          <p:nvPr/>
        </p:nvSpPr>
        <p:spPr bwMode="gray">
          <a:xfrm>
            <a:off x="589235" y="2774176"/>
            <a:ext cx="2425968" cy="7452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67500" rIns="0" bIns="0">
            <a:spAutoFit/>
          </a:bodyPr>
          <a:lstStyle/>
          <a:p>
            <a:pPr defTabSz="601266">
              <a:spcBef>
                <a:spcPts val="600"/>
              </a:spcBef>
            </a:pPr>
            <a:r>
              <a:rPr lang="en-US" sz="1500" b="1" dirty="0" smtClean="0">
                <a:latin typeface="+mn-lt"/>
              </a:rPr>
              <a:t>Act</a:t>
            </a:r>
            <a:endParaRPr lang="en-US" sz="1200" dirty="0" smtClean="0">
              <a:latin typeface="+mn-lt"/>
            </a:endParaRPr>
          </a:p>
          <a:p>
            <a:pPr defTabSz="601266">
              <a:spcBef>
                <a:spcPts val="600"/>
              </a:spcBef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What shall I do personally to achieve our common goals?</a:t>
            </a: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gray">
          <a:xfrm>
            <a:off x="2339752" y="4382803"/>
            <a:ext cx="4320480" cy="5606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67500" rIns="0" bIns="0">
            <a:spAutoFit/>
          </a:bodyPr>
          <a:lstStyle/>
          <a:p>
            <a:pPr algn="ctr" defTabSz="601266">
              <a:spcBef>
                <a:spcPts val="600"/>
              </a:spcBef>
            </a:pPr>
            <a:r>
              <a:rPr lang="en-US" sz="1500" b="1" dirty="0" smtClean="0">
                <a:latin typeface="+mn-lt"/>
              </a:rPr>
              <a:t>Commit</a:t>
            </a:r>
            <a:endParaRPr lang="en-US" sz="1200" dirty="0" smtClean="0">
              <a:latin typeface="+mn-lt"/>
            </a:endParaRPr>
          </a:p>
          <a:p>
            <a:pPr algn="ctr" defTabSz="601266">
              <a:spcBef>
                <a:spcPts val="6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Who could we be and what do we aim at?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7382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 Box 10"/>
          <p:cNvSpPr txBox="1">
            <a:spLocks noChangeArrowheads="1"/>
          </p:cNvSpPr>
          <p:nvPr/>
        </p:nvSpPr>
        <p:spPr bwMode="gray">
          <a:xfrm>
            <a:off x="6145019" y="1166400"/>
            <a:ext cx="2243405" cy="9589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dirty="0" smtClean="0"/>
              <a:t>Demographic Development</a:t>
            </a:r>
          </a:p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dirty="0" smtClean="0"/>
              <a:t>Migration Challenge</a:t>
            </a:r>
            <a:endParaRPr lang="en-US" sz="1200" dirty="0"/>
          </a:p>
        </p:txBody>
      </p:sp>
      <p:sp>
        <p:nvSpPr>
          <p:cNvPr id="125" name="Text Box 10"/>
          <p:cNvSpPr txBox="1">
            <a:spLocks noChangeArrowheads="1"/>
          </p:cNvSpPr>
          <p:nvPr/>
        </p:nvSpPr>
        <p:spPr bwMode="gray">
          <a:xfrm>
            <a:off x="6144936" y="2125321"/>
            <a:ext cx="2243522" cy="12941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dirty="0" smtClean="0"/>
              <a:t>International Competition</a:t>
            </a:r>
          </a:p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dirty="0" smtClean="0"/>
              <a:t>Permanent Cost Pressure</a:t>
            </a:r>
            <a:endParaRPr lang="en-US" sz="1200" dirty="0"/>
          </a:p>
        </p:txBody>
      </p:sp>
      <p:sp>
        <p:nvSpPr>
          <p:cNvPr id="126" name="Text Box 10"/>
          <p:cNvSpPr txBox="1">
            <a:spLocks noChangeArrowheads="1"/>
          </p:cNvSpPr>
          <p:nvPr/>
        </p:nvSpPr>
        <p:spPr bwMode="gray">
          <a:xfrm>
            <a:off x="6144936" y="3419447"/>
            <a:ext cx="2243522" cy="9329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67500" rIns="0" bIns="0" anchor="ctr" anchorCtr="0">
            <a:noAutofit/>
          </a:bodyPr>
          <a:lstStyle/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dirty="0" smtClean="0"/>
              <a:t>Digitalization</a:t>
            </a:r>
          </a:p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dirty="0" smtClean="0"/>
              <a:t>Virtualization</a:t>
            </a:r>
            <a:endParaRPr lang="en-US" sz="1200" dirty="0"/>
          </a:p>
        </p:txBody>
      </p:sp>
      <p:sp>
        <p:nvSpPr>
          <p:cNvPr id="131" name="Text Box 10"/>
          <p:cNvSpPr txBox="1">
            <a:spLocks noChangeArrowheads="1"/>
          </p:cNvSpPr>
          <p:nvPr/>
        </p:nvSpPr>
        <p:spPr bwMode="gray">
          <a:xfrm>
            <a:off x="1043695" y="1166400"/>
            <a:ext cx="2379449" cy="9589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67500" anchor="ctr" anchorCtr="0">
            <a:noAutofit/>
          </a:bodyPr>
          <a:lstStyle/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dirty="0" smtClean="0"/>
              <a:t>Knowledge Management</a:t>
            </a:r>
          </a:p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dirty="0" smtClean="0"/>
              <a:t>Generation Management</a:t>
            </a:r>
            <a:endParaRPr lang="en-US" sz="1200" dirty="0"/>
          </a:p>
        </p:txBody>
      </p:sp>
      <p:sp>
        <p:nvSpPr>
          <p:cNvPr id="132" name="Text Box 10"/>
          <p:cNvSpPr txBox="1">
            <a:spLocks noChangeArrowheads="1"/>
          </p:cNvSpPr>
          <p:nvPr/>
        </p:nvSpPr>
        <p:spPr bwMode="gray">
          <a:xfrm>
            <a:off x="1043608" y="2125321"/>
            <a:ext cx="2379572" cy="12941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dirty="0" smtClean="0"/>
              <a:t>Project Organizations</a:t>
            </a:r>
          </a:p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dirty="0" smtClean="0"/>
              <a:t>Disappearing Hierarchies</a:t>
            </a:r>
            <a:endParaRPr lang="en-US" sz="1200" dirty="0"/>
          </a:p>
        </p:txBody>
      </p:sp>
      <p:sp>
        <p:nvSpPr>
          <p:cNvPr id="133" name="Text Box 10"/>
          <p:cNvSpPr txBox="1">
            <a:spLocks noChangeArrowheads="1"/>
          </p:cNvSpPr>
          <p:nvPr/>
        </p:nvSpPr>
        <p:spPr bwMode="gray">
          <a:xfrm>
            <a:off x="1043608" y="3570136"/>
            <a:ext cx="2379572" cy="4374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67500" rIns="0" bIns="0" anchor="ctr" anchorCtr="0">
            <a:spAutoFit/>
          </a:bodyPr>
          <a:lstStyle/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noProof="1" smtClean="0"/>
              <a:t>Work-Life-Balance</a:t>
            </a:r>
          </a:p>
          <a:p>
            <a:pPr marL="171450" indent="-171450" defTabSz="601266">
              <a:buClr>
                <a:schemeClr val="bg2">
                  <a:lumMod val="50000"/>
                </a:schemeClr>
              </a:buClr>
              <a:buSzPct val="125000"/>
              <a:buFont typeface="Arial" charset="0"/>
              <a:buChar char="•"/>
            </a:pPr>
            <a:r>
              <a:rPr lang="en-US" sz="1200" noProof="1" smtClean="0"/>
              <a:t>Meaningful Work</a:t>
            </a:r>
            <a:endParaRPr lang="en-US" sz="1200" dirty="0"/>
          </a:p>
        </p:txBody>
      </p:sp>
      <p:sp>
        <p:nvSpPr>
          <p:cNvPr id="135" name="Ellipse 134"/>
          <p:cNvSpPr/>
          <p:nvPr/>
        </p:nvSpPr>
        <p:spPr bwMode="gray">
          <a:xfrm>
            <a:off x="3058716" y="3755298"/>
            <a:ext cx="3026569" cy="602701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gray">
          <a:xfrm>
            <a:off x="4573030" y="2760303"/>
            <a:ext cx="687" cy="687"/>
          </a:xfrm>
          <a:prstGeom prst="rect">
            <a:avLst/>
          </a:prstGeom>
          <a:solidFill>
            <a:srgbClr val="FFFFF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1" name="Freeform 7"/>
          <p:cNvSpPr>
            <a:spLocks/>
          </p:cNvSpPr>
          <p:nvPr/>
        </p:nvSpPr>
        <p:spPr bwMode="gray">
          <a:xfrm>
            <a:off x="4573030" y="2760303"/>
            <a:ext cx="687" cy="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Freeform 8"/>
          <p:cNvSpPr>
            <a:spLocks/>
          </p:cNvSpPr>
          <p:nvPr/>
        </p:nvSpPr>
        <p:spPr bwMode="gray">
          <a:xfrm>
            <a:off x="4573030" y="2760303"/>
            <a:ext cx="687" cy="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gray">
          <a:xfrm>
            <a:off x="4573030" y="2760303"/>
            <a:ext cx="687" cy="687"/>
          </a:xfrm>
          <a:prstGeom prst="rect">
            <a:avLst/>
          </a:prstGeom>
          <a:solidFill>
            <a:srgbClr val="FFFFF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4573030" y="2760303"/>
            <a:ext cx="687" cy="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4573030" y="2760303"/>
            <a:ext cx="687" cy="687"/>
          </a:xfrm>
          <a:prstGeom prst="rect">
            <a:avLst/>
          </a:prstGeom>
          <a:solidFill>
            <a:srgbClr val="FFFFF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6" name="Oval 12"/>
          <p:cNvSpPr>
            <a:spLocks noChangeArrowheads="1"/>
          </p:cNvSpPr>
          <p:nvPr/>
        </p:nvSpPr>
        <p:spPr bwMode="gray">
          <a:xfrm>
            <a:off x="4573030" y="2760303"/>
            <a:ext cx="687" cy="687"/>
          </a:xfrm>
          <a:prstGeom prst="ellipse">
            <a:avLst/>
          </a:prstGeom>
          <a:solidFill>
            <a:srgbClr val="FFFFF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gray">
          <a:xfrm>
            <a:off x="4573030" y="2760303"/>
            <a:ext cx="687" cy="687"/>
          </a:xfrm>
          <a:prstGeom prst="rect">
            <a:avLst/>
          </a:prstGeom>
          <a:solidFill>
            <a:srgbClr val="FFFFF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gray">
          <a:xfrm>
            <a:off x="4573030" y="2760303"/>
            <a:ext cx="687" cy="687"/>
          </a:xfrm>
          <a:prstGeom prst="rect">
            <a:avLst/>
          </a:prstGeom>
          <a:solidFill>
            <a:srgbClr val="FFFFF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4573030" y="2760303"/>
            <a:ext cx="687" cy="687"/>
          </a:xfrm>
          <a:prstGeom prst="rect">
            <a:avLst/>
          </a:prstGeom>
          <a:solidFill>
            <a:srgbClr val="FFFFF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27" name="Gerade Verbindung 126"/>
          <p:cNvCxnSpPr/>
          <p:nvPr/>
        </p:nvCxnSpPr>
        <p:spPr bwMode="gray">
          <a:xfrm>
            <a:off x="5891450" y="2125321"/>
            <a:ext cx="2496974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</p:spPr>
      </p:cxnSp>
      <p:cxnSp>
        <p:nvCxnSpPr>
          <p:cNvPr id="128" name="Gerade Verbindung 127"/>
          <p:cNvCxnSpPr/>
          <p:nvPr/>
        </p:nvCxnSpPr>
        <p:spPr bwMode="gray">
          <a:xfrm>
            <a:off x="5891450" y="3419447"/>
            <a:ext cx="2496974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</p:spPr>
      </p:cxnSp>
      <p:cxnSp>
        <p:nvCxnSpPr>
          <p:cNvPr id="129" name="Gerade Verbindung 128"/>
          <p:cNvCxnSpPr/>
          <p:nvPr/>
        </p:nvCxnSpPr>
        <p:spPr bwMode="gray">
          <a:xfrm>
            <a:off x="755576" y="2125321"/>
            <a:ext cx="2494963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</p:spPr>
      </p:cxnSp>
      <p:cxnSp>
        <p:nvCxnSpPr>
          <p:cNvPr id="130" name="Gerade Verbindung 129"/>
          <p:cNvCxnSpPr/>
          <p:nvPr/>
        </p:nvCxnSpPr>
        <p:spPr bwMode="gray">
          <a:xfrm>
            <a:off x="755576" y="3419447"/>
            <a:ext cx="2494963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</p:spPr>
      </p:cxnSp>
      <p:grpSp>
        <p:nvGrpSpPr>
          <p:cNvPr id="12" name="Gruppieren 11"/>
          <p:cNvGrpSpPr/>
          <p:nvPr/>
        </p:nvGrpSpPr>
        <p:grpSpPr>
          <a:xfrm>
            <a:off x="3166951" y="1354054"/>
            <a:ext cx="2810693" cy="2810693"/>
            <a:chOff x="2698601" y="1805405"/>
            <a:chExt cx="3747590" cy="3747590"/>
          </a:xfrm>
          <a:effectLst>
            <a:reflection blurRad="38100" stA="50000" endPos="26000" dir="5400000" sy="-100000" algn="bl" rotWithShape="0"/>
          </a:effectLst>
        </p:grpSpPr>
        <p:sp>
          <p:nvSpPr>
            <p:cNvPr id="35" name="Oval 29"/>
            <p:cNvSpPr>
              <a:spLocks noChangeArrowheads="1"/>
            </p:cNvSpPr>
            <p:nvPr/>
          </p:nvSpPr>
          <p:spPr bwMode="gray">
            <a:xfrm>
              <a:off x="2698601" y="1805405"/>
              <a:ext cx="3747590" cy="3747590"/>
            </a:xfrm>
            <a:prstGeom prst="ellipse">
              <a:avLst/>
            </a:prstGeom>
            <a:gradFill>
              <a:gsLst>
                <a:gs pos="0">
                  <a:schemeClr val="accent1">
                    <a:alpha val="0"/>
                    <a:lumMod val="0"/>
                    <a:lumOff val="10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 w="12700">
              <a:noFill/>
              <a:prstDash val="lgDash"/>
              <a:round/>
              <a:headEnd/>
              <a:tailEnd/>
            </a:ln>
            <a:effectLst>
              <a:outerShdw blurRad="190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/>
            </a:scene3d>
            <a:sp3d>
              <a:bevelT w="57150" prst="angle"/>
            </a:sp3d>
          </p:spPr>
          <p:txBody>
            <a:bodyPr wrap="none" anchor="ctr"/>
            <a:lstStyle/>
            <a:p>
              <a:endParaRPr lang="en-US" noProof="1">
                <a:solidFill>
                  <a:srgbClr val="000000"/>
                </a:solidFill>
              </a:endParaRPr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2810052" y="1920257"/>
              <a:ext cx="3521214" cy="3521214"/>
              <a:chOff x="2810052" y="1920257"/>
              <a:chExt cx="3521214" cy="3521214"/>
            </a:xfrm>
          </p:grpSpPr>
          <p:sp>
            <p:nvSpPr>
              <p:cNvPr id="111" name="Freeform 43"/>
              <p:cNvSpPr>
                <a:spLocks/>
              </p:cNvSpPr>
              <p:nvPr/>
            </p:nvSpPr>
            <p:spPr bwMode="gray">
              <a:xfrm>
                <a:off x="5491540" y="2833761"/>
                <a:ext cx="839726" cy="1694207"/>
              </a:xfrm>
              <a:custGeom>
                <a:avLst/>
                <a:gdLst/>
                <a:ahLst/>
                <a:cxnLst>
                  <a:cxn ang="0">
                    <a:pos x="39" y="268"/>
                  </a:cxn>
                  <a:cxn ang="0">
                    <a:pos x="0" y="422"/>
                  </a:cxn>
                  <a:cxn ang="0">
                    <a:pos x="197" y="535"/>
                  </a:cxn>
                  <a:cxn ang="0">
                    <a:pos x="265" y="268"/>
                  </a:cxn>
                  <a:cxn ang="0">
                    <a:pos x="197" y="0"/>
                  </a:cxn>
                  <a:cxn ang="0">
                    <a:pos x="0" y="114"/>
                  </a:cxn>
                  <a:cxn ang="0">
                    <a:pos x="39" y="268"/>
                  </a:cxn>
                </a:cxnLst>
                <a:rect l="0" t="0" r="r" b="b"/>
                <a:pathLst>
                  <a:path w="265" h="535">
                    <a:moveTo>
                      <a:pt x="39" y="268"/>
                    </a:moveTo>
                    <a:cubicBezTo>
                      <a:pt x="39" y="323"/>
                      <a:pt x="25" y="376"/>
                      <a:pt x="0" y="422"/>
                    </a:cubicBezTo>
                    <a:cubicBezTo>
                      <a:pt x="197" y="535"/>
                      <a:pt x="197" y="535"/>
                      <a:pt x="197" y="535"/>
                    </a:cubicBezTo>
                    <a:cubicBezTo>
                      <a:pt x="241" y="456"/>
                      <a:pt x="265" y="365"/>
                      <a:pt x="265" y="268"/>
                    </a:cubicBezTo>
                    <a:cubicBezTo>
                      <a:pt x="265" y="171"/>
                      <a:pt x="241" y="80"/>
                      <a:pt x="197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5" y="160"/>
                      <a:pt x="39" y="212"/>
                      <a:pt x="39" y="2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E6E6"/>
                  </a:gs>
                  <a:gs pos="100000">
                    <a:srgbClr val="AFAFAF"/>
                  </a:gs>
                </a:gsLst>
                <a:lin ang="5400000" scaled="1"/>
              </a:gradFill>
              <a:ln w="12700" algn="ctr">
                <a:solidFill>
                  <a:srgbClr val="C0C0C0"/>
                </a:solidFill>
                <a:miter lim="800000"/>
                <a:headEnd/>
                <a:tailEnd/>
              </a:ln>
              <a:effectLst>
                <a:outerShdw blurRad="127000" sx="101000" sy="101000" algn="ctr" rotWithShape="0">
                  <a:srgbClr val="000000">
                    <a:alpha val="70000"/>
                  </a:srgbClr>
                </a:outerShdw>
              </a:effectLst>
              <a:scene3d>
                <a:camera prst="orthographicFront"/>
                <a:lightRig rig="balanced" dir="t"/>
              </a:scene3d>
              <a:sp3d>
                <a:bevelT prst="coolSlant"/>
              </a:sp3d>
            </p:spPr>
            <p:txBody>
              <a:bodyPr lIns="216000" tIns="0" rIns="0" bIns="0" anchor="ctr"/>
              <a:lstStyle/>
              <a:p>
                <a:pPr defTabSz="601266" eaLnBrk="0" hangingPunct="0"/>
                <a:endParaRPr lang="en-US" b="1" noProof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2" name="Freeform 44"/>
              <p:cNvSpPr>
                <a:spLocks/>
              </p:cNvSpPr>
              <p:nvPr/>
            </p:nvSpPr>
            <p:spPr bwMode="gray">
              <a:xfrm>
                <a:off x="3067604" y="4234198"/>
                <a:ext cx="1466167" cy="1207273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114"/>
                  </a:cxn>
                  <a:cxn ang="0">
                    <a:pos x="463" y="381"/>
                  </a:cxn>
                  <a:cxn ang="0">
                    <a:pos x="463" y="154"/>
                  </a:cxn>
                  <a:cxn ang="0">
                    <a:pos x="196" y="0"/>
                  </a:cxn>
                </a:cxnLst>
                <a:rect l="0" t="0" r="r" b="b"/>
                <a:pathLst>
                  <a:path w="463" h="381">
                    <a:moveTo>
                      <a:pt x="196" y="0"/>
                    </a:moveTo>
                    <a:cubicBezTo>
                      <a:pt x="0" y="114"/>
                      <a:pt x="0" y="114"/>
                      <a:pt x="0" y="114"/>
                    </a:cubicBezTo>
                    <a:cubicBezTo>
                      <a:pt x="95" y="271"/>
                      <a:pt x="267" y="377"/>
                      <a:pt x="463" y="381"/>
                    </a:cubicBezTo>
                    <a:cubicBezTo>
                      <a:pt x="463" y="154"/>
                      <a:pt x="463" y="154"/>
                      <a:pt x="463" y="154"/>
                    </a:cubicBezTo>
                    <a:cubicBezTo>
                      <a:pt x="350" y="150"/>
                      <a:pt x="252" y="90"/>
                      <a:pt x="1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E6E6"/>
                  </a:gs>
                  <a:gs pos="100000">
                    <a:srgbClr val="AFAFAF"/>
                  </a:gs>
                </a:gsLst>
                <a:lin ang="5400000" scaled="1"/>
              </a:gradFill>
              <a:ln w="12700" algn="ctr">
                <a:solidFill>
                  <a:srgbClr val="C0C0C0"/>
                </a:solidFill>
                <a:miter lim="800000"/>
                <a:headEnd/>
                <a:tailEnd/>
              </a:ln>
              <a:effectLst>
                <a:outerShdw blurRad="127000" sx="101000" sy="101000" algn="ctr" rotWithShape="0">
                  <a:srgbClr val="000000">
                    <a:alpha val="70000"/>
                  </a:srgbClr>
                </a:outerShdw>
              </a:effectLst>
              <a:scene3d>
                <a:camera prst="orthographicFront"/>
                <a:lightRig rig="balanced" dir="t"/>
              </a:scene3d>
              <a:sp3d>
                <a:bevelT prst="coolSlant"/>
              </a:sp3d>
            </p:spPr>
            <p:txBody>
              <a:bodyPr lIns="216000" tIns="0" rIns="0" bIns="0" anchor="ctr"/>
              <a:lstStyle/>
              <a:p>
                <a:pPr defTabSz="601266" eaLnBrk="0" hangingPunct="0"/>
                <a:endParaRPr lang="en-US" b="1" noProof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3" name="Freeform 45"/>
              <p:cNvSpPr>
                <a:spLocks/>
              </p:cNvSpPr>
              <p:nvPr/>
            </p:nvSpPr>
            <p:spPr bwMode="gray">
              <a:xfrm>
                <a:off x="4610231" y="4234198"/>
                <a:ext cx="1467508" cy="1207273"/>
              </a:xfrm>
              <a:custGeom>
                <a:avLst/>
                <a:gdLst/>
                <a:ahLst/>
                <a:cxnLst>
                  <a:cxn ang="0">
                    <a:pos x="0" y="154"/>
                  </a:cxn>
                  <a:cxn ang="0">
                    <a:pos x="0" y="381"/>
                  </a:cxn>
                  <a:cxn ang="0">
                    <a:pos x="463" y="114"/>
                  </a:cxn>
                  <a:cxn ang="0">
                    <a:pos x="266" y="0"/>
                  </a:cxn>
                  <a:cxn ang="0">
                    <a:pos x="0" y="154"/>
                  </a:cxn>
                </a:cxnLst>
                <a:rect l="0" t="0" r="r" b="b"/>
                <a:pathLst>
                  <a:path w="463" h="381">
                    <a:moveTo>
                      <a:pt x="0" y="154"/>
                    </a:moveTo>
                    <a:cubicBezTo>
                      <a:pt x="0" y="381"/>
                      <a:pt x="0" y="381"/>
                      <a:pt x="0" y="381"/>
                    </a:cubicBezTo>
                    <a:cubicBezTo>
                      <a:pt x="196" y="377"/>
                      <a:pt x="367" y="271"/>
                      <a:pt x="463" y="114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210" y="90"/>
                      <a:pt x="112" y="150"/>
                      <a:pt x="0" y="15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E6E6"/>
                  </a:gs>
                  <a:gs pos="100000">
                    <a:srgbClr val="AFAFAF"/>
                  </a:gs>
                </a:gsLst>
                <a:lin ang="5400000" scaled="1"/>
              </a:gradFill>
              <a:ln w="12700" algn="ctr">
                <a:solidFill>
                  <a:srgbClr val="C0C0C0"/>
                </a:solidFill>
                <a:miter lim="800000"/>
                <a:headEnd/>
                <a:tailEnd/>
              </a:ln>
              <a:effectLst>
                <a:outerShdw blurRad="127000" sx="101000" sy="101000" algn="ctr" rotWithShape="0">
                  <a:srgbClr val="000000">
                    <a:alpha val="70000"/>
                  </a:srgbClr>
                </a:outerShdw>
              </a:effectLst>
              <a:scene3d>
                <a:camera prst="orthographicFront"/>
                <a:lightRig rig="balanced" dir="t"/>
              </a:scene3d>
              <a:sp3d>
                <a:bevelT prst="coolSlant"/>
              </a:sp3d>
            </p:spPr>
            <p:txBody>
              <a:bodyPr lIns="216000" tIns="0" rIns="0" bIns="0" anchor="ctr"/>
              <a:lstStyle/>
              <a:p>
                <a:pPr defTabSz="601266" eaLnBrk="0" hangingPunct="0"/>
                <a:endParaRPr lang="en-US" b="1" noProof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4" name="_color1"/>
              <p:cNvSpPr>
                <a:spLocks/>
              </p:cNvSpPr>
              <p:nvPr/>
            </p:nvSpPr>
            <p:spPr bwMode="gray">
              <a:xfrm>
                <a:off x="4610231" y="1920257"/>
                <a:ext cx="1467508" cy="1207273"/>
              </a:xfrm>
              <a:custGeom>
                <a:avLst/>
                <a:gdLst/>
                <a:ahLst/>
                <a:cxnLst>
                  <a:cxn ang="0">
                    <a:pos x="266" y="381"/>
                  </a:cxn>
                  <a:cxn ang="0">
                    <a:pos x="463" y="268"/>
                  </a:cxn>
                  <a:cxn ang="0">
                    <a:pos x="0" y="0"/>
                  </a:cxn>
                  <a:cxn ang="0">
                    <a:pos x="0" y="227"/>
                  </a:cxn>
                  <a:cxn ang="0">
                    <a:pos x="266" y="381"/>
                  </a:cxn>
                </a:cxnLst>
                <a:rect l="0" t="0" r="r" b="b"/>
                <a:pathLst>
                  <a:path w="463" h="381">
                    <a:moveTo>
                      <a:pt x="266" y="381"/>
                    </a:moveTo>
                    <a:cubicBezTo>
                      <a:pt x="463" y="268"/>
                      <a:pt x="463" y="268"/>
                      <a:pt x="463" y="268"/>
                    </a:cubicBezTo>
                    <a:cubicBezTo>
                      <a:pt x="367" y="110"/>
                      <a:pt x="196" y="4"/>
                      <a:pt x="0" y="0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112" y="231"/>
                      <a:pt x="210" y="292"/>
                      <a:pt x="266" y="3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E6E6"/>
                  </a:gs>
                  <a:gs pos="100000">
                    <a:srgbClr val="AFAFAF"/>
                  </a:gs>
                </a:gsLst>
                <a:lin ang="5400000" scaled="1"/>
              </a:gradFill>
              <a:ln w="12700" algn="ctr">
                <a:solidFill>
                  <a:srgbClr val="C0C0C0"/>
                </a:solidFill>
                <a:miter lim="800000"/>
                <a:headEnd/>
                <a:tailEnd/>
              </a:ln>
              <a:effectLst>
                <a:outerShdw blurRad="127000" sx="101000" sy="101000" algn="ctr" rotWithShape="0">
                  <a:srgbClr val="000000">
                    <a:alpha val="70000"/>
                  </a:srgbClr>
                </a:outerShdw>
              </a:effectLst>
              <a:scene3d>
                <a:camera prst="orthographicFront"/>
                <a:lightRig rig="balanced" dir="t"/>
              </a:scene3d>
              <a:sp3d>
                <a:bevelT prst="coolSlant"/>
              </a:sp3d>
            </p:spPr>
            <p:txBody>
              <a:bodyPr lIns="216000" tIns="0" rIns="0" bIns="0" anchor="ctr"/>
              <a:lstStyle/>
              <a:p>
                <a:pPr defTabSz="601266" eaLnBrk="0" hangingPunct="0"/>
                <a:endParaRPr lang="en-US" b="1" noProof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5" name="Freeform 47"/>
              <p:cNvSpPr>
                <a:spLocks/>
              </p:cNvSpPr>
              <p:nvPr/>
            </p:nvSpPr>
            <p:spPr bwMode="gray">
              <a:xfrm>
                <a:off x="2810052" y="2833761"/>
                <a:ext cx="839726" cy="1694207"/>
              </a:xfrm>
              <a:custGeom>
                <a:avLst/>
                <a:gdLst/>
                <a:ahLst/>
                <a:cxnLst>
                  <a:cxn ang="0">
                    <a:pos x="227" y="268"/>
                  </a:cxn>
                  <a:cxn ang="0">
                    <a:pos x="265" y="114"/>
                  </a:cxn>
                  <a:cxn ang="0">
                    <a:pos x="69" y="0"/>
                  </a:cxn>
                  <a:cxn ang="0">
                    <a:pos x="0" y="268"/>
                  </a:cxn>
                  <a:cxn ang="0">
                    <a:pos x="69" y="535"/>
                  </a:cxn>
                  <a:cxn ang="0">
                    <a:pos x="265" y="422"/>
                  </a:cxn>
                  <a:cxn ang="0">
                    <a:pos x="227" y="268"/>
                  </a:cxn>
                </a:cxnLst>
                <a:rect l="0" t="0" r="r" b="b"/>
                <a:pathLst>
                  <a:path w="265" h="535">
                    <a:moveTo>
                      <a:pt x="227" y="268"/>
                    </a:moveTo>
                    <a:cubicBezTo>
                      <a:pt x="227" y="212"/>
                      <a:pt x="241" y="160"/>
                      <a:pt x="265" y="114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25" y="80"/>
                      <a:pt x="0" y="171"/>
                      <a:pt x="0" y="268"/>
                    </a:cubicBezTo>
                    <a:cubicBezTo>
                      <a:pt x="0" y="365"/>
                      <a:pt x="25" y="456"/>
                      <a:pt x="69" y="535"/>
                    </a:cubicBezTo>
                    <a:cubicBezTo>
                      <a:pt x="265" y="422"/>
                      <a:pt x="265" y="422"/>
                      <a:pt x="265" y="422"/>
                    </a:cubicBezTo>
                    <a:cubicBezTo>
                      <a:pt x="241" y="376"/>
                      <a:pt x="227" y="323"/>
                      <a:pt x="227" y="2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E6E6"/>
                  </a:gs>
                  <a:gs pos="100000">
                    <a:srgbClr val="AFAFAF"/>
                  </a:gs>
                </a:gsLst>
                <a:lin ang="5400000" scaled="1"/>
              </a:gradFill>
              <a:ln w="12700" algn="ctr">
                <a:solidFill>
                  <a:srgbClr val="C0C0C0"/>
                </a:solidFill>
                <a:miter lim="800000"/>
                <a:headEnd/>
                <a:tailEnd/>
              </a:ln>
              <a:effectLst>
                <a:outerShdw blurRad="127000" sx="101000" sy="101000" algn="ctr" rotWithShape="0">
                  <a:srgbClr val="000000">
                    <a:alpha val="70000"/>
                  </a:srgbClr>
                </a:outerShdw>
              </a:effectLst>
              <a:scene3d>
                <a:camera prst="orthographicFront"/>
                <a:lightRig rig="balanced" dir="t"/>
              </a:scene3d>
              <a:sp3d>
                <a:bevelT prst="coolSlant"/>
              </a:sp3d>
            </p:spPr>
            <p:txBody>
              <a:bodyPr lIns="216000" tIns="0" rIns="0" bIns="0" anchor="ctr"/>
              <a:lstStyle/>
              <a:p>
                <a:pPr defTabSz="601266" eaLnBrk="0" hangingPunct="0"/>
                <a:endParaRPr lang="en-US" b="1" noProof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6" name="Freeform 48"/>
              <p:cNvSpPr>
                <a:spLocks/>
              </p:cNvSpPr>
              <p:nvPr/>
            </p:nvSpPr>
            <p:spPr bwMode="gray">
              <a:xfrm>
                <a:off x="3067604" y="1920257"/>
                <a:ext cx="1466167" cy="1207273"/>
              </a:xfrm>
              <a:custGeom>
                <a:avLst/>
                <a:gdLst/>
                <a:ahLst/>
                <a:cxnLst>
                  <a:cxn ang="0">
                    <a:pos x="463" y="227"/>
                  </a:cxn>
                  <a:cxn ang="0">
                    <a:pos x="463" y="0"/>
                  </a:cxn>
                  <a:cxn ang="0">
                    <a:pos x="0" y="268"/>
                  </a:cxn>
                  <a:cxn ang="0">
                    <a:pos x="196" y="381"/>
                  </a:cxn>
                  <a:cxn ang="0">
                    <a:pos x="463" y="227"/>
                  </a:cxn>
                </a:cxnLst>
                <a:rect l="0" t="0" r="r" b="b"/>
                <a:pathLst>
                  <a:path w="463" h="381">
                    <a:moveTo>
                      <a:pt x="463" y="227"/>
                    </a:moveTo>
                    <a:cubicBezTo>
                      <a:pt x="463" y="0"/>
                      <a:pt x="463" y="0"/>
                      <a:pt x="463" y="0"/>
                    </a:cubicBezTo>
                    <a:cubicBezTo>
                      <a:pt x="267" y="4"/>
                      <a:pt x="95" y="110"/>
                      <a:pt x="0" y="268"/>
                    </a:cubicBezTo>
                    <a:cubicBezTo>
                      <a:pt x="196" y="381"/>
                      <a:pt x="196" y="381"/>
                      <a:pt x="196" y="381"/>
                    </a:cubicBezTo>
                    <a:cubicBezTo>
                      <a:pt x="252" y="292"/>
                      <a:pt x="350" y="231"/>
                      <a:pt x="463" y="22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E6E6"/>
                  </a:gs>
                  <a:gs pos="100000">
                    <a:srgbClr val="AFAFAF"/>
                  </a:gs>
                </a:gsLst>
                <a:lin ang="5400000" scaled="1"/>
              </a:gradFill>
              <a:ln w="12700" algn="ctr">
                <a:solidFill>
                  <a:srgbClr val="C0C0C0"/>
                </a:solidFill>
                <a:miter lim="800000"/>
                <a:headEnd/>
                <a:tailEnd/>
              </a:ln>
              <a:effectLst>
                <a:outerShdw blurRad="127000" sx="101000" sy="101000" algn="ctr" rotWithShape="0">
                  <a:srgbClr val="000000">
                    <a:alpha val="70000"/>
                  </a:srgbClr>
                </a:outerShdw>
              </a:effectLst>
              <a:scene3d>
                <a:camera prst="orthographicFront"/>
                <a:lightRig rig="balanced" dir="t"/>
              </a:scene3d>
              <a:sp3d>
                <a:bevelT prst="coolSlant"/>
              </a:sp3d>
            </p:spPr>
            <p:txBody>
              <a:bodyPr lIns="216000" tIns="0" rIns="0" bIns="0" anchor="ctr"/>
              <a:lstStyle/>
              <a:p>
                <a:pPr defTabSz="601266" eaLnBrk="0" hangingPunct="0"/>
                <a:endParaRPr lang="en-US" b="1" noProof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17" name="Gruppieren 116"/>
          <p:cNvGrpSpPr/>
          <p:nvPr/>
        </p:nvGrpSpPr>
        <p:grpSpPr>
          <a:xfrm>
            <a:off x="3517538" y="1679697"/>
            <a:ext cx="2239019" cy="2286560"/>
            <a:chOff x="3166050" y="2239596"/>
            <a:chExt cx="2985358" cy="3048746"/>
          </a:xfrm>
        </p:grpSpPr>
        <p:sp>
          <p:nvSpPr>
            <p:cNvPr id="118" name="Rechteck 117"/>
            <p:cNvSpPr/>
            <p:nvPr/>
          </p:nvSpPr>
          <p:spPr bwMode="gray">
            <a:xfrm rot="1800000">
              <a:off x="3220967" y="2409134"/>
              <a:ext cx="2549032" cy="287920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txBody>
            <a:bodyPr spcFirstLastPara="1" wrap="none" lIns="0" tIns="0" rIns="0" bIns="0" numCol="1" anchor="ctr" anchorCtr="0">
              <a:prstTxWarp prst="textArchUp">
                <a:avLst>
                  <a:gd name="adj" fmla="val 14710638"/>
                </a:avLst>
              </a:prstTxWarp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000000"/>
                  </a:solidFill>
                </a:rPr>
                <a:t>Lack of </a:t>
              </a:r>
              <a:br>
                <a:rPr lang="en-US" sz="1050" dirty="0" smtClean="0">
                  <a:solidFill>
                    <a:srgbClr val="000000"/>
                  </a:solidFill>
                </a:rPr>
              </a:br>
              <a:r>
                <a:rPr lang="en-US" sz="1050" dirty="0" smtClean="0">
                  <a:solidFill>
                    <a:srgbClr val="000000"/>
                  </a:solidFill>
                </a:rPr>
                <a:t>Personnel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119" name="Rechteck 118"/>
            <p:cNvSpPr/>
            <p:nvPr/>
          </p:nvSpPr>
          <p:spPr bwMode="gray">
            <a:xfrm rot="16200000">
              <a:off x="3556497" y="2239596"/>
              <a:ext cx="2310614" cy="287920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txBody>
            <a:bodyPr spcFirstLastPara="1" wrap="none" lIns="0" tIns="0" rIns="0" bIns="0" numCol="1" anchor="ctr" anchorCtr="0">
              <a:prstTxWarp prst="textArchUp">
                <a:avLst>
                  <a:gd name="adj" fmla="val 14710638"/>
                </a:avLst>
              </a:prstTxWarp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000000"/>
                  </a:solidFill>
                </a:rPr>
                <a:t>Fluid</a:t>
              </a:r>
              <a:br>
                <a:rPr lang="en-US" sz="1050" dirty="0" smtClean="0">
                  <a:solidFill>
                    <a:srgbClr val="000000"/>
                  </a:solidFill>
                </a:rPr>
              </a:br>
              <a:r>
                <a:rPr lang="en-US" sz="1050" dirty="0" err="1" smtClean="0">
                  <a:solidFill>
                    <a:srgbClr val="000000"/>
                  </a:solidFill>
                </a:rPr>
                <a:t>Organzation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120" name="Rechteck 119"/>
            <p:cNvSpPr/>
            <p:nvPr/>
          </p:nvSpPr>
          <p:spPr bwMode="gray">
            <a:xfrm rot="16200000">
              <a:off x="3222396" y="2329200"/>
              <a:ext cx="2700000" cy="2700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txBody>
            <a:bodyPr spcFirstLastPara="1" wrap="none" lIns="0" tIns="0" rIns="0" bIns="0" numCol="1" anchor="ctr" anchorCtr="0">
              <a:prstTxWarp prst="textArchDown">
                <a:avLst>
                  <a:gd name="adj" fmla="val 3932781"/>
                </a:avLst>
              </a:prstTxWarp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000000"/>
                  </a:solidFill>
                </a:rPr>
                <a:t>International</a:t>
              </a:r>
              <a:br>
                <a:rPr lang="en-US" sz="1050" dirty="0" smtClean="0">
                  <a:solidFill>
                    <a:srgbClr val="000000"/>
                  </a:solidFill>
                </a:rPr>
              </a:br>
              <a:r>
                <a:rPr lang="en-US" sz="1050" dirty="0" smtClean="0">
                  <a:solidFill>
                    <a:srgbClr val="000000"/>
                  </a:solidFill>
                </a:rPr>
                <a:t>Competition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121" name="Rechteck 120"/>
            <p:cNvSpPr/>
            <p:nvPr/>
          </p:nvSpPr>
          <p:spPr bwMode="gray">
            <a:xfrm rot="19800000">
              <a:off x="3298314" y="2239683"/>
              <a:ext cx="2548164" cy="287903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txBody>
            <a:bodyPr spcFirstLastPara="1" wrap="none" lIns="0" tIns="0" rIns="0" bIns="0" numCol="1" anchor="ctr" anchorCtr="0">
              <a:prstTxWarp prst="textArchUp">
                <a:avLst>
                  <a:gd name="adj" fmla="val 14296208"/>
                </a:avLst>
              </a:prstTxWarp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000000"/>
                  </a:solidFill>
                </a:rPr>
                <a:t>4 Generations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122" name="Rechteck 121"/>
            <p:cNvSpPr/>
            <p:nvPr/>
          </p:nvSpPr>
          <p:spPr bwMode="gray">
            <a:xfrm rot="19800000">
              <a:off x="3233405" y="2239596"/>
              <a:ext cx="2677982" cy="287920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txBody>
            <a:bodyPr spcFirstLastPara="1" wrap="none" lIns="0" tIns="0" rIns="0" bIns="0" numCol="1" anchor="ctr" anchorCtr="0">
              <a:prstTxWarp prst="textArchDown">
                <a:avLst>
                  <a:gd name="adj" fmla="val 3824537"/>
                </a:avLst>
              </a:prstTxWarp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000000"/>
                  </a:solidFill>
                </a:rPr>
                <a:t>Technology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123" name="Rechteck 122"/>
            <p:cNvSpPr/>
            <p:nvPr/>
          </p:nvSpPr>
          <p:spPr bwMode="gray">
            <a:xfrm rot="1800000">
              <a:off x="3166050" y="2403314"/>
              <a:ext cx="2700000" cy="2700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txBody>
            <a:bodyPr spcFirstLastPara="1" wrap="none" lIns="0" tIns="0" rIns="0" bIns="0" numCol="1" anchor="ctr" anchorCtr="0">
              <a:prstTxWarp prst="textArchDown">
                <a:avLst>
                  <a:gd name="adj" fmla="val 3658512"/>
                </a:avLst>
              </a:prstTxWarp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000000"/>
                  </a:solidFill>
                </a:rPr>
                <a:t>Values</a:t>
              </a:r>
            </a:p>
          </p:txBody>
        </p:sp>
      </p:grpSp>
      <p:sp>
        <p:nvSpPr>
          <p:cNvPr id="110" name="Freeform"/>
          <p:cNvSpPr/>
          <p:nvPr/>
        </p:nvSpPr>
        <p:spPr bwMode="gray">
          <a:xfrm>
            <a:off x="3847727" y="2034561"/>
            <a:ext cx="1449141" cy="1449680"/>
          </a:xfrm>
          <a:prstGeom prst="ellipse">
            <a:avLst/>
          </a:prstGeom>
          <a:solidFill>
            <a:srgbClr val="4A66AC"/>
          </a:solidFill>
          <a:ln>
            <a:noFill/>
          </a:ln>
          <a:effectLst>
            <a:outerShdw blurRad="127000" sx="101000" sy="101000" algn="ctr" rotWithShape="0">
              <a:srgbClr val="000000">
                <a:alpha val="70000"/>
              </a:srgbClr>
            </a:outerShdw>
          </a:effectLst>
          <a:scene3d>
            <a:camera prst="orthographicFront"/>
            <a:lightRig rig="balanced" dir="t">
              <a:rot lat="0" lon="0" rev="5400000"/>
            </a:lightRig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noProof="1" smtClean="0">
                <a:solidFill>
                  <a:srgbClr val="FFFFFF"/>
                </a:solidFill>
                <a:effectLst>
                  <a:outerShdw blurRad="190500" algn="tl" rotWithShape="0">
                    <a:prstClr val="black">
                      <a:alpha val="50000"/>
                    </a:prstClr>
                  </a:outerShdw>
                </a:effectLst>
                <a:cs typeface="Arial" charset="0"/>
              </a:rPr>
              <a:t>Leadership</a:t>
            </a:r>
            <a:endParaRPr lang="en-US" b="1" noProof="1">
              <a:solidFill>
                <a:srgbClr val="FFFFFF"/>
              </a:solidFill>
              <a:effectLst>
                <a:outerShdw blurRad="190500" algn="tl" rotWithShape="0">
                  <a:prstClr val="black">
                    <a:alpha val="5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the next 5-10 years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8255A8-C358-A04D-8BD3-2AE415FC45BF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180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90"/>
          <a:stretch/>
        </p:blipFill>
        <p:spPr>
          <a:xfrm>
            <a:off x="0" y="0"/>
            <a:ext cx="9144000" cy="4665663"/>
          </a:xfrm>
          <a:prstGeom prst="rect">
            <a:avLst/>
          </a:prstGeom>
        </p:spPr>
      </p:pic>
      <p:sp>
        <p:nvSpPr>
          <p:cNvPr id="624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075806"/>
            <a:ext cx="4716016" cy="1589857"/>
          </a:xfrm>
          <a:solidFill>
            <a:schemeClr val="bg1">
              <a:alpha val="75000"/>
            </a:schemeClr>
          </a:solidFill>
        </p:spPr>
        <p:txBody>
          <a:bodyPr lIns="180000" tIns="180000" rIns="180000" bIns="180000"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I hate reality but it's still the best place to get a good steak</a:t>
            </a:r>
            <a:r>
              <a:rPr lang="mr-IN" sz="2400" dirty="0" smtClean="0">
                <a:solidFill>
                  <a:schemeClr val="accent1"/>
                </a:solidFill>
              </a:rPr>
              <a:t>…</a:t>
            </a:r>
            <a:endParaRPr lang="en-US" dirty="0" smtClean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400" dirty="0" smtClean="0">
                <a:solidFill>
                  <a:srgbClr val="0B4499"/>
                </a:solidFill>
              </a:rPr>
              <a:t>Woody Allen</a:t>
            </a:r>
            <a:endParaRPr lang="en-US" sz="1400" dirty="0">
              <a:solidFill>
                <a:srgbClr val="0B449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7283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Technology Trends</a:t>
            </a:r>
            <a:endParaRPr lang="en-US" noProof="1" smtClean="0"/>
          </a:p>
        </p:txBody>
      </p:sp>
      <p:grpSp>
        <p:nvGrpSpPr>
          <p:cNvPr id="7" name="Gruppieren 6"/>
          <p:cNvGrpSpPr/>
          <p:nvPr/>
        </p:nvGrpSpPr>
        <p:grpSpPr>
          <a:xfrm>
            <a:off x="179513" y="1362543"/>
            <a:ext cx="8821143" cy="3195481"/>
            <a:chOff x="238556" y="1816724"/>
            <a:chExt cx="11761523" cy="4260641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2124600" y="1816724"/>
              <a:ext cx="7941213" cy="4260641"/>
              <a:chOff x="518788" y="1816724"/>
              <a:chExt cx="7941213" cy="4260641"/>
            </a:xfrm>
          </p:grpSpPr>
          <p:grpSp>
            <p:nvGrpSpPr>
              <p:cNvPr id="20" name="Gruppieren 19"/>
              <p:cNvGrpSpPr/>
              <p:nvPr/>
            </p:nvGrpSpPr>
            <p:grpSpPr>
              <a:xfrm>
                <a:off x="518788" y="1816724"/>
                <a:ext cx="7941213" cy="4260641"/>
                <a:chOff x="518788" y="1816724"/>
                <a:chExt cx="7941213" cy="4260641"/>
              </a:xfrm>
            </p:grpSpPr>
            <p:sp>
              <p:nvSpPr>
                <p:cNvPr id="36" name="Freeform 3"/>
                <p:cNvSpPr>
                  <a:spLocks/>
                </p:cNvSpPr>
                <p:nvPr/>
              </p:nvSpPr>
              <p:spPr bwMode="auto">
                <a:xfrm>
                  <a:off x="4529625" y="2229956"/>
                  <a:ext cx="3062778" cy="3029790"/>
                </a:xfrm>
                <a:custGeom>
                  <a:avLst/>
                  <a:gdLst>
                    <a:gd name="T0" fmla="*/ 0 w 672"/>
                    <a:gd name="T1" fmla="*/ 333 h 665"/>
                    <a:gd name="T2" fmla="*/ 507 w 672"/>
                    <a:gd name="T3" fmla="*/ 0 h 665"/>
                    <a:gd name="T4" fmla="*/ 672 w 672"/>
                    <a:gd name="T5" fmla="*/ 333 h 665"/>
                    <a:gd name="T6" fmla="*/ 511 w 672"/>
                    <a:gd name="T7" fmla="*/ 665 h 665"/>
                    <a:gd name="T8" fmla="*/ 0 w 672"/>
                    <a:gd name="T9" fmla="*/ 333 h 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2" h="665">
                      <a:moveTo>
                        <a:pt x="0" y="333"/>
                      </a:moveTo>
                      <a:cubicBezTo>
                        <a:pt x="507" y="0"/>
                        <a:pt x="507" y="0"/>
                        <a:pt x="507" y="0"/>
                      </a:cubicBezTo>
                      <a:cubicBezTo>
                        <a:pt x="609" y="78"/>
                        <a:pt x="670" y="200"/>
                        <a:pt x="672" y="333"/>
                      </a:cubicBezTo>
                      <a:cubicBezTo>
                        <a:pt x="672" y="455"/>
                        <a:pt x="623" y="575"/>
                        <a:pt x="511" y="665"/>
                      </a:cubicBezTo>
                      <a:lnTo>
                        <a:pt x="0" y="33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EAEAE">
                        <a:gamma/>
                        <a:tint val="0"/>
                        <a:invGamma/>
                        <a:alpha val="0"/>
                      </a:srgb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10800000" scaled="1"/>
                  <a:tileRect/>
                </a:gradFill>
                <a:ln w="1905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" name="Freeform 4"/>
                <p:cNvSpPr>
                  <a:spLocks/>
                </p:cNvSpPr>
                <p:nvPr/>
              </p:nvSpPr>
              <p:spPr bwMode="auto">
                <a:xfrm>
                  <a:off x="1458166" y="2219538"/>
                  <a:ext cx="3061041" cy="3029790"/>
                </a:xfrm>
                <a:custGeom>
                  <a:avLst/>
                  <a:gdLst>
                    <a:gd name="T0" fmla="*/ 672 w 672"/>
                    <a:gd name="T1" fmla="*/ 333 h 665"/>
                    <a:gd name="T2" fmla="*/ 166 w 672"/>
                    <a:gd name="T3" fmla="*/ 0 h 665"/>
                    <a:gd name="T4" fmla="*/ 1 w 672"/>
                    <a:gd name="T5" fmla="*/ 333 h 665"/>
                    <a:gd name="T6" fmla="*/ 162 w 672"/>
                    <a:gd name="T7" fmla="*/ 665 h 665"/>
                    <a:gd name="T8" fmla="*/ 672 w 672"/>
                    <a:gd name="T9" fmla="*/ 333 h 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2" h="665">
                      <a:moveTo>
                        <a:pt x="672" y="333"/>
                      </a:moveTo>
                      <a:cubicBezTo>
                        <a:pt x="166" y="0"/>
                        <a:pt x="166" y="0"/>
                        <a:pt x="166" y="0"/>
                      </a:cubicBezTo>
                      <a:cubicBezTo>
                        <a:pt x="63" y="78"/>
                        <a:pt x="2" y="200"/>
                        <a:pt x="1" y="333"/>
                      </a:cubicBezTo>
                      <a:cubicBezTo>
                        <a:pt x="0" y="455"/>
                        <a:pt x="50" y="575"/>
                        <a:pt x="162" y="665"/>
                      </a:cubicBezTo>
                      <a:lnTo>
                        <a:pt x="672" y="3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AEAEAE">
                        <a:gamma/>
                        <a:tint val="0"/>
                        <a:invGamma/>
                        <a:alpha val="0"/>
                      </a:srgb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</a:gradFill>
                <a:ln w="1905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39" name="Group 114"/>
                <p:cNvGrpSpPr>
                  <a:grpSpLocks/>
                </p:cNvGrpSpPr>
                <p:nvPr/>
              </p:nvGrpSpPr>
              <p:grpSpPr bwMode="auto">
                <a:xfrm>
                  <a:off x="3364589" y="2589364"/>
                  <a:ext cx="2291875" cy="2291875"/>
                  <a:chOff x="2221" y="1655"/>
                  <a:chExt cx="1320" cy="1320"/>
                </a:xfrm>
              </p:grpSpPr>
              <p:sp>
                <p:nvSpPr>
                  <p:cNvPr id="49" name="Oval 5"/>
                  <p:cNvSpPr>
                    <a:spLocks noChangeArrowheads="1"/>
                  </p:cNvSpPr>
                  <p:nvPr/>
                </p:nvSpPr>
                <p:spPr bwMode="auto">
                  <a:xfrm>
                    <a:off x="2221" y="1655"/>
                    <a:ext cx="1320" cy="1320"/>
                  </a:xfrm>
                  <a:prstGeom prst="ellipse">
                    <a:avLst/>
                  </a:prstGeom>
                  <a:solidFill>
                    <a:srgbClr val="EAEAEA">
                      <a:alpha val="49804"/>
                    </a:srgbClr>
                  </a:solidFill>
                  <a:ln w="1905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0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2360" y="1794"/>
                    <a:ext cx="1042" cy="1042"/>
                  </a:xfrm>
                  <a:prstGeom prst="ellipse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1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2446" y="1883"/>
                    <a:ext cx="867" cy="866"/>
                  </a:xfrm>
                  <a:prstGeom prst="ellipse">
                    <a:avLst/>
                  </a:prstGeom>
                  <a:solidFill>
                    <a:srgbClr val="C0C0C0">
                      <a:alpha val="49804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2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2525" y="1961"/>
                    <a:ext cx="709" cy="709"/>
                  </a:xfrm>
                  <a:prstGeom prst="ellipse">
                    <a:avLst/>
                  </a:prstGeom>
                  <a:solidFill>
                    <a:srgbClr val="969696">
                      <a:alpha val="49804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3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027"/>
                    <a:ext cx="574" cy="574"/>
                  </a:xfrm>
                  <a:prstGeom prst="ellipse">
                    <a:avLst/>
                  </a:prstGeom>
                  <a:solidFill>
                    <a:srgbClr val="777777">
                      <a:alpha val="49804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4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2082"/>
                    <a:ext cx="465" cy="465"/>
                  </a:xfrm>
                  <a:prstGeom prst="ellipse">
                    <a:avLst/>
                  </a:prstGeom>
                  <a:solidFill>
                    <a:srgbClr val="4D4D4D">
                      <a:alpha val="49804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40" name="Oval 11"/>
                <p:cNvSpPr>
                  <a:spLocks noChangeArrowheads="1"/>
                </p:cNvSpPr>
                <p:nvPr/>
              </p:nvSpPr>
              <p:spPr bwMode="auto">
                <a:xfrm>
                  <a:off x="3753513" y="1816724"/>
                  <a:ext cx="3828472" cy="3826737"/>
                </a:xfrm>
                <a:prstGeom prst="ellipse">
                  <a:avLst/>
                </a:prstGeom>
                <a:noFill/>
                <a:ln w="19050">
                  <a:solidFill>
                    <a:srgbClr val="808080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1" name="Oval 12"/>
                <p:cNvSpPr>
                  <a:spLocks noChangeArrowheads="1"/>
                </p:cNvSpPr>
                <p:nvPr/>
              </p:nvSpPr>
              <p:spPr bwMode="auto">
                <a:xfrm>
                  <a:off x="1461639" y="1816724"/>
                  <a:ext cx="3826736" cy="3826737"/>
                </a:xfrm>
                <a:prstGeom prst="ellipse">
                  <a:avLst/>
                </a:prstGeom>
                <a:noFill/>
                <a:ln w="19050">
                  <a:solidFill>
                    <a:srgbClr val="808080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" name="Oval 29"/>
                <p:cNvSpPr>
                  <a:spLocks noChangeArrowheads="1"/>
                </p:cNvSpPr>
                <p:nvPr/>
              </p:nvSpPr>
              <p:spPr bwMode="gray">
                <a:xfrm>
                  <a:off x="6740564" y="4364519"/>
                  <a:ext cx="1181210" cy="118121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  <a:prstDash val="lgDash"/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09600" h="609600"/>
                  <a:bevelB w="609600" h="609600"/>
                </a:sp3d>
              </p:spPr>
              <p:txBody>
                <a:bodyPr vert="horz" wrap="square" lIns="0" tIns="0" rIns="0" bIns="0" anchor="ctr" anchorCtr="0">
                  <a:noAutofit/>
                </a:bodyPr>
                <a:lstStyle/>
                <a:p>
                  <a:pPr algn="ctr"/>
                  <a:r>
                    <a:rPr lang="en-US" b="1" noProof="1" smtClean="0">
                      <a:solidFill>
                        <a:schemeClr val="bg1"/>
                      </a:solidFill>
                      <a:effectLst>
                        <a:outerShdw blurRad="190500" algn="ctr" rotWithShape="0">
                          <a:prstClr val="black">
                            <a:alpha val="50000"/>
                          </a:prstClr>
                        </a:outerShdw>
                      </a:effectLst>
                    </a:rPr>
                    <a:t>AI</a:t>
                  </a:r>
                  <a:endParaRPr lang="en-US" b="1" noProof="1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43" name="Oval 29"/>
                <p:cNvSpPr>
                  <a:spLocks noChangeArrowheads="1"/>
                </p:cNvSpPr>
                <p:nvPr/>
              </p:nvSpPr>
              <p:spPr bwMode="gray">
                <a:xfrm>
                  <a:off x="6740564" y="1908484"/>
                  <a:ext cx="1181210" cy="118121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  <a:prstDash val="lgDash"/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09600" h="609600"/>
                  <a:bevelB w="609600" h="609600"/>
                </a:sp3d>
              </p:spPr>
              <p:txBody>
                <a:bodyPr vert="horz" wrap="square" lIns="0" tIns="0" rIns="0" bIns="0" anchor="ctr" anchorCtr="0">
                  <a:noAutofit/>
                </a:bodyPr>
                <a:lstStyle/>
                <a:p>
                  <a:pPr algn="ctr"/>
                  <a:r>
                    <a:rPr lang="en-US" b="1" noProof="1" smtClean="0">
                      <a:solidFill>
                        <a:schemeClr val="bg1"/>
                      </a:solidFill>
                      <a:effectLst>
                        <a:outerShdw blurRad="190500" algn="ctr" rotWithShape="0">
                          <a:prstClr val="black">
                            <a:alpha val="50000"/>
                          </a:prstClr>
                        </a:outerShdw>
                      </a:effectLst>
                    </a:rPr>
                    <a:t>Nano</a:t>
                  </a:r>
                  <a:endParaRPr lang="en-US" b="1" noProof="1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44" name="Ellipse 43"/>
                <p:cNvSpPr/>
                <p:nvPr/>
              </p:nvSpPr>
              <p:spPr bwMode="gray">
                <a:xfrm>
                  <a:off x="2554288" y="5273764"/>
                  <a:ext cx="4035425" cy="8036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>
                        <a:alpha val="25000"/>
                      </a:srgbClr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Ellipse 44"/>
                <p:cNvSpPr/>
                <p:nvPr/>
              </p:nvSpPr>
              <p:spPr bwMode="gray">
                <a:xfrm>
                  <a:off x="6425298" y="5482725"/>
                  <a:ext cx="2034703" cy="38567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>
                        <a:alpha val="25000"/>
                      </a:srgbClr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Ellipse 45"/>
                <p:cNvSpPr/>
                <p:nvPr/>
              </p:nvSpPr>
              <p:spPr bwMode="gray">
                <a:xfrm>
                  <a:off x="518788" y="5482725"/>
                  <a:ext cx="2101956" cy="38567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>
                        <a:alpha val="25000"/>
                      </a:srgbClr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29"/>
                <p:cNvSpPr>
                  <a:spLocks noChangeArrowheads="1"/>
                </p:cNvSpPr>
                <p:nvPr/>
              </p:nvSpPr>
              <p:spPr bwMode="gray">
                <a:xfrm>
                  <a:off x="1109392" y="4351677"/>
                  <a:ext cx="1181210" cy="118121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  <a:prstDash val="lgDash"/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09600" h="609600"/>
                  <a:bevelB w="609600" h="609600"/>
                </a:sp3d>
              </p:spPr>
              <p:txBody>
                <a:bodyPr vert="horz" wrap="square" lIns="0" tIns="0" rIns="0" bIns="0" anchor="ctr" anchorCtr="0">
                  <a:noAutofit/>
                </a:bodyPr>
                <a:lstStyle/>
                <a:p>
                  <a:pPr algn="ctr"/>
                  <a:r>
                    <a:rPr lang="en-US" b="1" noProof="1" smtClean="0">
                      <a:solidFill>
                        <a:schemeClr val="bg1"/>
                      </a:solidFill>
                    </a:rPr>
                    <a:t>Robo</a:t>
                  </a:r>
                  <a:endParaRPr lang="en-US" b="1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Oval 29"/>
                <p:cNvSpPr>
                  <a:spLocks noChangeArrowheads="1"/>
                </p:cNvSpPr>
                <p:nvPr/>
              </p:nvSpPr>
              <p:spPr bwMode="gray">
                <a:xfrm>
                  <a:off x="1109392" y="1908484"/>
                  <a:ext cx="1181210" cy="118121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  <a:prstDash val="lgDash"/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09600" h="609600"/>
                  <a:bevelB w="609600" h="609600"/>
                </a:sp3d>
              </p:spPr>
              <p:txBody>
                <a:bodyPr vert="horz" wrap="square" lIns="0" tIns="0" rIns="0" bIns="0" anchor="ctr" anchorCtr="0">
                  <a:noAutofit/>
                </a:bodyPr>
                <a:lstStyle/>
                <a:p>
                  <a:pPr algn="ctr"/>
                  <a:r>
                    <a:rPr lang="en-US" b="1" noProof="1" smtClean="0">
                      <a:solidFill>
                        <a:schemeClr val="bg1"/>
                      </a:solidFill>
                    </a:rPr>
                    <a:t>3D</a:t>
                  </a:r>
                  <a:endParaRPr lang="en-US" b="1" noProof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5" name="Text Box 89"/>
              <p:cNvSpPr txBox="1">
                <a:spLocks noChangeArrowheads="1"/>
              </p:cNvSpPr>
              <p:nvPr/>
            </p:nvSpPr>
            <p:spPr bwMode="auto">
              <a:xfrm>
                <a:off x="3710107" y="3429000"/>
                <a:ext cx="1604312" cy="6155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200" b="1" dirty="0" smtClean="0">
                    <a:solidFill>
                      <a:srgbClr val="FFFFFF"/>
                    </a:solidFill>
                    <a:effectLst>
                      <a:outerShdw blurRad="190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a:rPr>
                  <a:t>Industry </a:t>
                </a:r>
                <a:br>
                  <a:rPr lang="en-US" altLang="en-US" sz="1200" b="1" dirty="0" smtClean="0">
                    <a:solidFill>
                      <a:srgbClr val="FFFFFF"/>
                    </a:solidFill>
                    <a:effectLst>
                      <a:outerShdw blurRad="190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a:rPr>
                </a:br>
                <a:r>
                  <a:rPr lang="en-US" altLang="en-US" sz="1200" b="1" dirty="0" smtClean="0">
                    <a:solidFill>
                      <a:srgbClr val="FFFFFF"/>
                    </a:solidFill>
                    <a:effectLst>
                      <a:outerShdw blurRad="190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a:rPr>
                  <a:t>4.0</a:t>
                </a:r>
                <a:endParaRPr lang="en-US" altLang="en-US" sz="1200" b="1" dirty="0">
                  <a:solidFill>
                    <a:srgbClr val="FFFFFF"/>
                  </a:solidFill>
                  <a:effectLst>
                    <a:outerShdw blurRad="190500" sx="102000" sy="102000" algn="c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6" name="Line 29"/>
              <p:cNvSpPr>
                <a:spLocks noChangeShapeType="1"/>
              </p:cNvSpPr>
              <p:nvPr/>
            </p:nvSpPr>
            <p:spPr bwMode="auto">
              <a:xfrm>
                <a:off x="2619375" y="3019425"/>
                <a:ext cx="665163" cy="255588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prstDash val="sysDot"/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 flipH="1">
                <a:off x="5843588" y="3028950"/>
                <a:ext cx="665162" cy="255588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prstDash val="sysDot"/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" name="Line 31"/>
              <p:cNvSpPr>
                <a:spLocks noChangeShapeType="1"/>
              </p:cNvSpPr>
              <p:nvPr/>
            </p:nvSpPr>
            <p:spPr bwMode="auto">
              <a:xfrm flipV="1">
                <a:off x="2619375" y="4098925"/>
                <a:ext cx="665163" cy="255588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prstDash val="sysDot"/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Line 32"/>
              <p:cNvSpPr>
                <a:spLocks noChangeShapeType="1"/>
              </p:cNvSpPr>
              <p:nvPr/>
            </p:nvSpPr>
            <p:spPr bwMode="auto">
              <a:xfrm flipH="1" flipV="1">
                <a:off x="5843588" y="4079875"/>
                <a:ext cx="665162" cy="255588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prstDash val="sysDot"/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4" name="Rechteck 3"/>
            <p:cNvSpPr/>
            <p:nvPr/>
          </p:nvSpPr>
          <p:spPr>
            <a:xfrm>
              <a:off x="9670199" y="2189773"/>
              <a:ext cx="2281656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Aft>
                  <a:spcPts val="600"/>
                </a:spcAft>
                <a:defRPr/>
              </a:pPr>
              <a:r>
                <a:rPr lang="en-US" sz="1200" noProof="1" smtClean="0"/>
                <a:t>Nanotechnology brings new materials</a:t>
              </a:r>
              <a:endParaRPr lang="en-US" sz="1200" noProof="1"/>
            </a:p>
          </p:txBody>
        </p:sp>
        <p:sp>
          <p:nvSpPr>
            <p:cNvPr id="66" name="Rechteck 65"/>
            <p:cNvSpPr/>
            <p:nvPr/>
          </p:nvSpPr>
          <p:spPr>
            <a:xfrm>
              <a:off x="9670199" y="4607936"/>
              <a:ext cx="2329880" cy="1058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Aft>
                  <a:spcPts val="600"/>
                </a:spcAft>
                <a:defRPr/>
              </a:pPr>
              <a:r>
                <a:rPr lang="en-US" sz="1200" noProof="1" smtClean="0"/>
                <a:t>Artificial Intelligence allows software to solve problems autonomously. </a:t>
              </a:r>
              <a:endParaRPr lang="en-US" sz="1200" noProof="1"/>
            </a:p>
          </p:txBody>
        </p:sp>
        <p:sp>
          <p:nvSpPr>
            <p:cNvPr id="67" name="Rechteck 66"/>
            <p:cNvSpPr/>
            <p:nvPr/>
          </p:nvSpPr>
          <p:spPr>
            <a:xfrm>
              <a:off x="421593" y="4739510"/>
              <a:ext cx="2145438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  <a:spcAft>
                  <a:spcPts val="600"/>
                </a:spcAft>
                <a:defRPr/>
              </a:pPr>
              <a:r>
                <a:rPr lang="en-US" sz="1200" noProof="1" smtClean="0"/>
                <a:t>Robotics provide human-like helpers. </a:t>
              </a:r>
              <a:endParaRPr lang="en-US" sz="1200" noProof="1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238556" y="2029996"/>
              <a:ext cx="2328477" cy="1058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  <a:spcAft>
                  <a:spcPts val="600"/>
                </a:spcAft>
                <a:defRPr/>
              </a:pPr>
              <a:r>
                <a:rPr lang="en-US" sz="1200" noProof="1" smtClean="0"/>
                <a:t>3D-Print creates new opportunities in production, retail and logistics. </a:t>
              </a:r>
              <a:endParaRPr lang="en-US" sz="1200" noProof="1"/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71590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smtClean="0"/>
              <a:t>Factors of digital transformation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06600" y="1133998"/>
            <a:ext cx="8327231" cy="3220919"/>
            <a:chOff x="541338" y="1511998"/>
            <a:chExt cx="11102975" cy="4294558"/>
          </a:xfrm>
        </p:grpSpPr>
        <p:sp>
          <p:nvSpPr>
            <p:cNvPr id="61" name="Rechteck 60"/>
            <p:cNvSpPr/>
            <p:nvPr/>
          </p:nvSpPr>
          <p:spPr bwMode="gray">
            <a:xfrm>
              <a:off x="541338" y="1511998"/>
              <a:ext cx="11102975" cy="42945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endParaRPr lang="en-US" dirty="0" smtClean="0"/>
            </a:p>
          </p:txBody>
        </p:sp>
        <p:grpSp>
          <p:nvGrpSpPr>
            <p:cNvPr id="3" name="Gruppieren 2"/>
            <p:cNvGrpSpPr/>
            <p:nvPr/>
          </p:nvGrpSpPr>
          <p:grpSpPr bwMode="gray">
            <a:xfrm>
              <a:off x="3946125" y="1547456"/>
              <a:ext cx="4298163" cy="4221463"/>
              <a:chOff x="3661581" y="1290339"/>
              <a:chExt cx="4889187" cy="4801940"/>
            </a:xfrm>
          </p:grpSpPr>
          <p:sp>
            <p:nvSpPr>
              <p:cNvPr id="4" name="Rad 3"/>
              <p:cNvSpPr/>
              <p:nvPr/>
            </p:nvSpPr>
            <p:spPr bwMode="gray">
              <a:xfrm>
                <a:off x="3965343" y="1568403"/>
                <a:ext cx="4246610" cy="4246610"/>
              </a:xfrm>
              <a:prstGeom prst="donut">
                <a:avLst>
                  <a:gd name="adj" fmla="val 23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ad 30"/>
              <p:cNvSpPr/>
              <p:nvPr/>
            </p:nvSpPr>
            <p:spPr bwMode="gray">
              <a:xfrm>
                <a:off x="4876986" y="2480046"/>
                <a:ext cx="2423323" cy="2423323"/>
              </a:xfrm>
              <a:prstGeom prst="donut">
                <a:avLst>
                  <a:gd name="adj" fmla="val 31823"/>
                </a:avLst>
              </a:prstGeom>
              <a:noFill/>
              <a:ln w="508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Ellipse 35"/>
              <p:cNvSpPr>
                <a:spLocks noChangeAspect="1"/>
              </p:cNvSpPr>
              <p:nvPr/>
            </p:nvSpPr>
            <p:spPr bwMode="gray">
              <a:xfrm>
                <a:off x="5455439" y="2101362"/>
                <a:ext cx="740754" cy="74075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75" dirty="0"/>
                  <a:t>Data</a:t>
                </a:r>
              </a:p>
            </p:txBody>
          </p:sp>
          <p:sp>
            <p:nvSpPr>
              <p:cNvPr id="37" name="Ellipse 36"/>
              <p:cNvSpPr>
                <a:spLocks noChangeAspect="1"/>
              </p:cNvSpPr>
              <p:nvPr/>
            </p:nvSpPr>
            <p:spPr bwMode="gray">
              <a:xfrm>
                <a:off x="4709449" y="2749405"/>
                <a:ext cx="740754" cy="74075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75" dirty="0"/>
                  <a:t>Data-Based Routing</a:t>
                </a:r>
              </a:p>
            </p:txBody>
          </p:sp>
          <p:sp>
            <p:nvSpPr>
              <p:cNvPr id="38" name="Ellipse 37"/>
              <p:cNvSpPr>
                <a:spLocks noChangeAspect="1"/>
              </p:cNvSpPr>
              <p:nvPr/>
            </p:nvSpPr>
            <p:spPr bwMode="gray">
              <a:xfrm>
                <a:off x="4541781" y="3711505"/>
                <a:ext cx="740754" cy="74075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75" dirty="0"/>
                  <a:t>Wear-able Compu-ting</a:t>
                </a:r>
              </a:p>
            </p:txBody>
          </p:sp>
          <p:sp>
            <p:nvSpPr>
              <p:cNvPr id="39" name="Ellipse 38"/>
              <p:cNvSpPr>
                <a:spLocks noChangeAspect="1"/>
              </p:cNvSpPr>
              <p:nvPr/>
            </p:nvSpPr>
            <p:spPr bwMode="gray">
              <a:xfrm>
                <a:off x="4379520" y="1770300"/>
                <a:ext cx="740755" cy="74075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Big Data</a:t>
                </a:r>
              </a:p>
            </p:txBody>
          </p:sp>
          <p:sp>
            <p:nvSpPr>
              <p:cNvPr id="40" name="Ellipse 39"/>
              <p:cNvSpPr>
                <a:spLocks noChangeAspect="1"/>
              </p:cNvSpPr>
              <p:nvPr/>
            </p:nvSpPr>
            <p:spPr bwMode="gray">
              <a:xfrm>
                <a:off x="3766016" y="2653356"/>
                <a:ext cx="740755" cy="74075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Internet of Things</a:t>
                </a:r>
              </a:p>
            </p:txBody>
          </p:sp>
          <p:sp>
            <p:nvSpPr>
              <p:cNvPr id="42" name="Ellipse 41"/>
              <p:cNvSpPr>
                <a:spLocks noChangeAspect="1"/>
              </p:cNvSpPr>
              <p:nvPr/>
            </p:nvSpPr>
            <p:spPr bwMode="gray">
              <a:xfrm>
                <a:off x="3661581" y="3712056"/>
                <a:ext cx="740753" cy="74075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Smart</a:t>
                </a:r>
                <a:br>
                  <a:rPr lang="en-US" sz="600" dirty="0"/>
                </a:br>
                <a:r>
                  <a:rPr lang="en-US" sz="600" dirty="0"/>
                  <a:t>Factory</a:t>
                </a:r>
              </a:p>
            </p:txBody>
          </p:sp>
          <p:sp>
            <p:nvSpPr>
              <p:cNvPr id="43" name="Ellipse 42"/>
              <p:cNvSpPr>
                <a:spLocks noChangeAspect="1"/>
              </p:cNvSpPr>
              <p:nvPr/>
            </p:nvSpPr>
            <p:spPr bwMode="gray">
              <a:xfrm>
                <a:off x="4116039" y="4673275"/>
                <a:ext cx="740753" cy="74075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Cloud Compu-ting</a:t>
                </a:r>
              </a:p>
            </p:txBody>
          </p:sp>
          <p:sp>
            <p:nvSpPr>
              <p:cNvPr id="44" name="Ellipse 43"/>
              <p:cNvSpPr>
                <a:spLocks noChangeAspect="1"/>
              </p:cNvSpPr>
              <p:nvPr/>
            </p:nvSpPr>
            <p:spPr bwMode="gray">
              <a:xfrm>
                <a:off x="6893899" y="3123757"/>
                <a:ext cx="740755" cy="74075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Auto-mation</a:t>
                </a:r>
              </a:p>
            </p:txBody>
          </p:sp>
          <p:sp>
            <p:nvSpPr>
              <p:cNvPr id="45" name="Ellipse 44"/>
              <p:cNvSpPr>
                <a:spLocks noChangeAspect="1"/>
              </p:cNvSpPr>
              <p:nvPr/>
            </p:nvSpPr>
            <p:spPr bwMode="gray">
              <a:xfrm>
                <a:off x="5068350" y="5257495"/>
                <a:ext cx="740753" cy="74075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Digital Products</a:t>
                </a:r>
              </a:p>
            </p:txBody>
          </p:sp>
          <p:sp>
            <p:nvSpPr>
              <p:cNvPr id="65" name="Ellipse 64"/>
              <p:cNvSpPr>
                <a:spLocks noChangeAspect="1"/>
              </p:cNvSpPr>
              <p:nvPr/>
            </p:nvSpPr>
            <p:spPr bwMode="gray">
              <a:xfrm>
                <a:off x="6398703" y="2314698"/>
                <a:ext cx="740755" cy="74075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Robots</a:t>
                </a:r>
              </a:p>
            </p:txBody>
          </p:sp>
          <p:sp>
            <p:nvSpPr>
              <p:cNvPr id="66" name="Ellipse 65"/>
              <p:cNvSpPr>
                <a:spLocks noChangeAspect="1"/>
              </p:cNvSpPr>
              <p:nvPr/>
            </p:nvSpPr>
            <p:spPr bwMode="gray">
              <a:xfrm>
                <a:off x="6222973" y="4432860"/>
                <a:ext cx="740755" cy="74075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Apps</a:t>
                </a:r>
              </a:p>
            </p:txBody>
          </p:sp>
          <p:sp>
            <p:nvSpPr>
              <p:cNvPr id="67" name="Ellipse 66"/>
              <p:cNvSpPr>
                <a:spLocks noChangeAspect="1"/>
              </p:cNvSpPr>
              <p:nvPr/>
            </p:nvSpPr>
            <p:spPr bwMode="gray">
              <a:xfrm>
                <a:off x="6542573" y="1420866"/>
                <a:ext cx="740755" cy="74075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Drones</a:t>
                </a:r>
              </a:p>
            </p:txBody>
          </p:sp>
          <p:sp>
            <p:nvSpPr>
              <p:cNvPr id="69" name="Ellipse 68"/>
              <p:cNvSpPr>
                <a:spLocks noChangeAspect="1"/>
              </p:cNvSpPr>
              <p:nvPr/>
            </p:nvSpPr>
            <p:spPr bwMode="gray">
              <a:xfrm>
                <a:off x="7810013" y="3055452"/>
                <a:ext cx="740755" cy="74075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Rapid Proto-typing</a:t>
                </a:r>
              </a:p>
            </p:txBody>
          </p:sp>
          <p:sp>
            <p:nvSpPr>
              <p:cNvPr id="70" name="Ellipse 69"/>
              <p:cNvSpPr>
                <a:spLocks noChangeAspect="1"/>
              </p:cNvSpPr>
              <p:nvPr/>
            </p:nvSpPr>
            <p:spPr bwMode="gray">
              <a:xfrm>
                <a:off x="7434424" y="2061883"/>
                <a:ext cx="740755" cy="74075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Self-Driving Cars</a:t>
                </a:r>
              </a:p>
            </p:txBody>
          </p:sp>
          <p:sp>
            <p:nvSpPr>
              <p:cNvPr id="71" name="Ellipse 70"/>
              <p:cNvSpPr>
                <a:spLocks noChangeAspect="1"/>
              </p:cNvSpPr>
              <p:nvPr/>
            </p:nvSpPr>
            <p:spPr bwMode="gray">
              <a:xfrm>
                <a:off x="6143769" y="5351525"/>
                <a:ext cx="740755" cy="74075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Info-</a:t>
                </a:r>
                <a:br>
                  <a:rPr lang="en-US" sz="600" dirty="0"/>
                </a:br>
                <a:r>
                  <a:rPr lang="en-US" sz="600" dirty="0"/>
                  <a:t>tainment</a:t>
                </a:r>
              </a:p>
            </p:txBody>
          </p:sp>
          <p:sp>
            <p:nvSpPr>
              <p:cNvPr id="72" name="Ellipse 71"/>
              <p:cNvSpPr>
                <a:spLocks noChangeAspect="1"/>
              </p:cNvSpPr>
              <p:nvPr/>
            </p:nvSpPr>
            <p:spPr bwMode="gray">
              <a:xfrm>
                <a:off x="5219334" y="4410000"/>
                <a:ext cx="740753" cy="74075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Remote Main-tenance</a:t>
                </a:r>
              </a:p>
            </p:txBody>
          </p:sp>
          <p:sp>
            <p:nvSpPr>
              <p:cNvPr id="73" name="Ellipse 72"/>
              <p:cNvSpPr>
                <a:spLocks noChangeAspect="1"/>
              </p:cNvSpPr>
              <p:nvPr/>
            </p:nvSpPr>
            <p:spPr bwMode="gray">
              <a:xfrm>
                <a:off x="7078700" y="4918610"/>
                <a:ext cx="740755" cy="74075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Social Media</a:t>
                </a:r>
              </a:p>
            </p:txBody>
          </p:sp>
          <p:sp>
            <p:nvSpPr>
              <p:cNvPr id="2" name="Ellipse 1"/>
              <p:cNvSpPr/>
              <p:nvPr/>
            </p:nvSpPr>
            <p:spPr bwMode="gray">
              <a:xfrm>
                <a:off x="5473880" y="3085972"/>
                <a:ext cx="1220400" cy="1219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80000"/>
                  </a:lnSpc>
                  <a:spcAft>
                    <a:spcPts val="750"/>
                  </a:spcAft>
                </a:pPr>
                <a:r>
                  <a:rPr lang="en-US" sz="1000" dirty="0" smtClean="0">
                    <a:solidFill>
                      <a:schemeClr val="tx1"/>
                    </a:solidFill>
                  </a:rPr>
                  <a:t>Digital</a:t>
                </a:r>
                <a:br>
                  <a:rPr lang="en-US" sz="1000" dirty="0" smtClean="0">
                    <a:solidFill>
                      <a:schemeClr val="tx1"/>
                    </a:solidFill>
                  </a:rPr>
                </a:br>
                <a:r>
                  <a:rPr lang="en-US" sz="1000" dirty="0" smtClean="0">
                    <a:solidFill>
                      <a:schemeClr val="tx1"/>
                    </a:solidFill>
                  </a:rPr>
                  <a:t>Trans-formation</a:t>
                </a: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Ellipse 45"/>
              <p:cNvSpPr>
                <a:spLocks noChangeAspect="1"/>
              </p:cNvSpPr>
              <p:nvPr/>
            </p:nvSpPr>
            <p:spPr bwMode="gray">
              <a:xfrm>
                <a:off x="7718473" y="4047247"/>
                <a:ext cx="740755" cy="74075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E-Comm-erce</a:t>
                </a:r>
              </a:p>
            </p:txBody>
          </p:sp>
          <p:sp>
            <p:nvSpPr>
              <p:cNvPr id="47" name="Ellipse 46"/>
              <p:cNvSpPr>
                <a:spLocks noChangeAspect="1"/>
              </p:cNvSpPr>
              <p:nvPr/>
            </p:nvSpPr>
            <p:spPr bwMode="gray">
              <a:xfrm>
                <a:off x="5282535" y="1290339"/>
                <a:ext cx="740755" cy="74075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r>
                  <a:rPr lang="en-US" sz="600" dirty="0"/>
                  <a:t>Wear-ables</a:t>
                </a:r>
              </a:p>
            </p:txBody>
          </p:sp>
        </p:grpSp>
        <p:sp>
          <p:nvSpPr>
            <p:cNvPr id="68" name="Freeform 8"/>
            <p:cNvSpPr>
              <a:spLocks noEditPoints="1"/>
            </p:cNvSpPr>
            <p:nvPr/>
          </p:nvSpPr>
          <p:spPr bwMode="gray">
            <a:xfrm rot="17796186" flipH="1">
              <a:off x="3300771" y="2023697"/>
              <a:ext cx="713981" cy="236295"/>
            </a:xfrm>
            <a:custGeom>
              <a:avLst/>
              <a:gdLst>
                <a:gd name="T0" fmla="*/ 508 w 642"/>
                <a:gd name="T1" fmla="*/ 94 h 189"/>
                <a:gd name="T2" fmla="*/ 243 w 642"/>
                <a:gd name="T3" fmla="*/ 72 h 189"/>
                <a:gd name="T4" fmla="*/ 21 w 642"/>
                <a:gd name="T5" fmla="*/ 183 h 189"/>
                <a:gd name="T6" fmla="*/ 4 w 642"/>
                <a:gd name="T7" fmla="*/ 182 h 189"/>
                <a:gd name="T8" fmla="*/ 10 w 642"/>
                <a:gd name="T9" fmla="*/ 164 h 189"/>
                <a:gd name="T10" fmla="*/ 239 w 642"/>
                <a:gd name="T11" fmla="*/ 47 h 189"/>
                <a:gd name="T12" fmla="*/ 522 w 642"/>
                <a:gd name="T13" fmla="*/ 68 h 189"/>
                <a:gd name="T14" fmla="*/ 508 w 642"/>
                <a:gd name="T15" fmla="*/ 94 h 189"/>
                <a:gd name="T16" fmla="*/ 630 w 642"/>
                <a:gd name="T17" fmla="*/ 93 h 189"/>
                <a:gd name="T18" fmla="*/ 515 w 642"/>
                <a:gd name="T19" fmla="*/ 7 h 189"/>
                <a:gd name="T20" fmla="*/ 496 w 642"/>
                <a:gd name="T21" fmla="*/ 30 h 189"/>
                <a:gd name="T22" fmla="*/ 572 w 642"/>
                <a:gd name="T23" fmla="*/ 87 h 189"/>
                <a:gd name="T24" fmla="*/ 541 w 642"/>
                <a:gd name="T25" fmla="*/ 98 h 189"/>
                <a:gd name="T26" fmla="*/ 459 w 642"/>
                <a:gd name="T27" fmla="*/ 162 h 189"/>
                <a:gd name="T28" fmla="*/ 462 w 642"/>
                <a:gd name="T29" fmla="*/ 179 h 189"/>
                <a:gd name="T30" fmla="*/ 479 w 642"/>
                <a:gd name="T31" fmla="*/ 169 h 189"/>
                <a:gd name="T32" fmla="*/ 536 w 642"/>
                <a:gd name="T33" fmla="*/ 125 h 189"/>
                <a:gd name="T34" fmla="*/ 611 w 642"/>
                <a:gd name="T35" fmla="*/ 116 h 189"/>
                <a:gd name="T36" fmla="*/ 630 w 642"/>
                <a:gd name="T37" fmla="*/ 9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2" h="189">
                  <a:moveTo>
                    <a:pt x="508" y="94"/>
                  </a:moveTo>
                  <a:cubicBezTo>
                    <a:pt x="422" y="74"/>
                    <a:pt x="331" y="62"/>
                    <a:pt x="243" y="72"/>
                  </a:cubicBezTo>
                  <a:cubicBezTo>
                    <a:pt x="160" y="82"/>
                    <a:pt x="79" y="125"/>
                    <a:pt x="21" y="183"/>
                  </a:cubicBezTo>
                  <a:cubicBezTo>
                    <a:pt x="16" y="187"/>
                    <a:pt x="7" y="189"/>
                    <a:pt x="4" y="182"/>
                  </a:cubicBezTo>
                  <a:cubicBezTo>
                    <a:pt x="0" y="176"/>
                    <a:pt x="5" y="168"/>
                    <a:pt x="10" y="164"/>
                  </a:cubicBezTo>
                  <a:cubicBezTo>
                    <a:pt x="70" y="104"/>
                    <a:pt x="155" y="58"/>
                    <a:pt x="239" y="47"/>
                  </a:cubicBezTo>
                  <a:cubicBezTo>
                    <a:pt x="333" y="34"/>
                    <a:pt x="430" y="47"/>
                    <a:pt x="522" y="68"/>
                  </a:cubicBezTo>
                  <a:cubicBezTo>
                    <a:pt x="537" y="71"/>
                    <a:pt x="521" y="97"/>
                    <a:pt x="508" y="94"/>
                  </a:cubicBezTo>
                  <a:close/>
                  <a:moveTo>
                    <a:pt x="630" y="93"/>
                  </a:moveTo>
                  <a:cubicBezTo>
                    <a:pt x="590" y="67"/>
                    <a:pt x="555" y="33"/>
                    <a:pt x="515" y="7"/>
                  </a:cubicBezTo>
                  <a:cubicBezTo>
                    <a:pt x="503" y="0"/>
                    <a:pt x="484" y="23"/>
                    <a:pt x="496" y="30"/>
                  </a:cubicBezTo>
                  <a:cubicBezTo>
                    <a:pt x="523" y="47"/>
                    <a:pt x="547" y="68"/>
                    <a:pt x="572" y="87"/>
                  </a:cubicBezTo>
                  <a:cubicBezTo>
                    <a:pt x="561" y="90"/>
                    <a:pt x="551" y="94"/>
                    <a:pt x="541" y="98"/>
                  </a:cubicBezTo>
                  <a:cubicBezTo>
                    <a:pt x="509" y="111"/>
                    <a:pt x="478" y="133"/>
                    <a:pt x="459" y="162"/>
                  </a:cubicBezTo>
                  <a:cubicBezTo>
                    <a:pt x="455" y="167"/>
                    <a:pt x="455" y="176"/>
                    <a:pt x="462" y="179"/>
                  </a:cubicBezTo>
                  <a:cubicBezTo>
                    <a:pt x="469" y="181"/>
                    <a:pt x="475" y="175"/>
                    <a:pt x="479" y="169"/>
                  </a:cubicBezTo>
                  <a:cubicBezTo>
                    <a:pt x="493" y="150"/>
                    <a:pt x="515" y="136"/>
                    <a:pt x="536" y="125"/>
                  </a:cubicBezTo>
                  <a:cubicBezTo>
                    <a:pt x="557" y="115"/>
                    <a:pt x="588" y="103"/>
                    <a:pt x="611" y="116"/>
                  </a:cubicBezTo>
                  <a:cubicBezTo>
                    <a:pt x="623" y="122"/>
                    <a:pt x="642" y="100"/>
                    <a:pt x="630" y="9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4" name="Freeform 8"/>
            <p:cNvSpPr>
              <a:spLocks noEditPoints="1"/>
            </p:cNvSpPr>
            <p:nvPr/>
          </p:nvSpPr>
          <p:spPr bwMode="gray">
            <a:xfrm rot="7134286" flipH="1">
              <a:off x="8071413" y="5098533"/>
              <a:ext cx="713981" cy="236295"/>
            </a:xfrm>
            <a:custGeom>
              <a:avLst/>
              <a:gdLst>
                <a:gd name="T0" fmla="*/ 508 w 642"/>
                <a:gd name="T1" fmla="*/ 94 h 189"/>
                <a:gd name="T2" fmla="*/ 243 w 642"/>
                <a:gd name="T3" fmla="*/ 72 h 189"/>
                <a:gd name="T4" fmla="*/ 21 w 642"/>
                <a:gd name="T5" fmla="*/ 183 h 189"/>
                <a:gd name="T6" fmla="*/ 4 w 642"/>
                <a:gd name="T7" fmla="*/ 182 h 189"/>
                <a:gd name="T8" fmla="*/ 10 w 642"/>
                <a:gd name="T9" fmla="*/ 164 h 189"/>
                <a:gd name="T10" fmla="*/ 239 w 642"/>
                <a:gd name="T11" fmla="*/ 47 h 189"/>
                <a:gd name="T12" fmla="*/ 522 w 642"/>
                <a:gd name="T13" fmla="*/ 68 h 189"/>
                <a:gd name="T14" fmla="*/ 508 w 642"/>
                <a:gd name="T15" fmla="*/ 94 h 189"/>
                <a:gd name="T16" fmla="*/ 630 w 642"/>
                <a:gd name="T17" fmla="*/ 93 h 189"/>
                <a:gd name="T18" fmla="*/ 515 w 642"/>
                <a:gd name="T19" fmla="*/ 7 h 189"/>
                <a:gd name="T20" fmla="*/ 496 w 642"/>
                <a:gd name="T21" fmla="*/ 30 h 189"/>
                <a:gd name="T22" fmla="*/ 572 w 642"/>
                <a:gd name="T23" fmla="*/ 87 h 189"/>
                <a:gd name="T24" fmla="*/ 541 w 642"/>
                <a:gd name="T25" fmla="*/ 98 h 189"/>
                <a:gd name="T26" fmla="*/ 459 w 642"/>
                <a:gd name="T27" fmla="*/ 162 h 189"/>
                <a:gd name="T28" fmla="*/ 462 w 642"/>
                <a:gd name="T29" fmla="*/ 179 h 189"/>
                <a:gd name="T30" fmla="*/ 479 w 642"/>
                <a:gd name="T31" fmla="*/ 169 h 189"/>
                <a:gd name="T32" fmla="*/ 536 w 642"/>
                <a:gd name="T33" fmla="*/ 125 h 189"/>
                <a:gd name="T34" fmla="*/ 611 w 642"/>
                <a:gd name="T35" fmla="*/ 116 h 189"/>
                <a:gd name="T36" fmla="*/ 630 w 642"/>
                <a:gd name="T37" fmla="*/ 9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2" h="189">
                  <a:moveTo>
                    <a:pt x="508" y="94"/>
                  </a:moveTo>
                  <a:cubicBezTo>
                    <a:pt x="422" y="74"/>
                    <a:pt x="331" y="62"/>
                    <a:pt x="243" y="72"/>
                  </a:cubicBezTo>
                  <a:cubicBezTo>
                    <a:pt x="160" y="82"/>
                    <a:pt x="79" y="125"/>
                    <a:pt x="21" y="183"/>
                  </a:cubicBezTo>
                  <a:cubicBezTo>
                    <a:pt x="16" y="187"/>
                    <a:pt x="7" y="189"/>
                    <a:pt x="4" y="182"/>
                  </a:cubicBezTo>
                  <a:cubicBezTo>
                    <a:pt x="0" y="176"/>
                    <a:pt x="5" y="168"/>
                    <a:pt x="10" y="164"/>
                  </a:cubicBezTo>
                  <a:cubicBezTo>
                    <a:pt x="70" y="104"/>
                    <a:pt x="155" y="58"/>
                    <a:pt x="239" y="47"/>
                  </a:cubicBezTo>
                  <a:cubicBezTo>
                    <a:pt x="333" y="34"/>
                    <a:pt x="430" y="47"/>
                    <a:pt x="522" y="68"/>
                  </a:cubicBezTo>
                  <a:cubicBezTo>
                    <a:pt x="537" y="71"/>
                    <a:pt x="521" y="97"/>
                    <a:pt x="508" y="94"/>
                  </a:cubicBezTo>
                  <a:close/>
                  <a:moveTo>
                    <a:pt x="630" y="93"/>
                  </a:moveTo>
                  <a:cubicBezTo>
                    <a:pt x="590" y="67"/>
                    <a:pt x="555" y="33"/>
                    <a:pt x="515" y="7"/>
                  </a:cubicBezTo>
                  <a:cubicBezTo>
                    <a:pt x="503" y="0"/>
                    <a:pt x="484" y="23"/>
                    <a:pt x="496" y="30"/>
                  </a:cubicBezTo>
                  <a:cubicBezTo>
                    <a:pt x="523" y="47"/>
                    <a:pt x="547" y="68"/>
                    <a:pt x="572" y="87"/>
                  </a:cubicBezTo>
                  <a:cubicBezTo>
                    <a:pt x="561" y="90"/>
                    <a:pt x="551" y="94"/>
                    <a:pt x="541" y="98"/>
                  </a:cubicBezTo>
                  <a:cubicBezTo>
                    <a:pt x="509" y="111"/>
                    <a:pt x="478" y="133"/>
                    <a:pt x="459" y="162"/>
                  </a:cubicBezTo>
                  <a:cubicBezTo>
                    <a:pt x="455" y="167"/>
                    <a:pt x="455" y="176"/>
                    <a:pt x="462" y="179"/>
                  </a:cubicBezTo>
                  <a:cubicBezTo>
                    <a:pt x="469" y="181"/>
                    <a:pt x="475" y="175"/>
                    <a:pt x="479" y="169"/>
                  </a:cubicBezTo>
                  <a:cubicBezTo>
                    <a:pt x="493" y="150"/>
                    <a:pt x="515" y="136"/>
                    <a:pt x="536" y="125"/>
                  </a:cubicBezTo>
                  <a:cubicBezTo>
                    <a:pt x="557" y="115"/>
                    <a:pt x="588" y="103"/>
                    <a:pt x="611" y="116"/>
                  </a:cubicBezTo>
                  <a:cubicBezTo>
                    <a:pt x="623" y="122"/>
                    <a:pt x="642" y="100"/>
                    <a:pt x="630" y="9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 bwMode="gray">
          <a:xfrm>
            <a:off x="405428" y="1134000"/>
            <a:ext cx="2565000" cy="270000"/>
          </a:xfrm>
          <a:solidFill>
            <a:schemeClr val="accent1"/>
          </a:solidFill>
        </p:spPr>
        <p:txBody>
          <a:bodyPr lIns="180000"/>
          <a:lstStyle/>
          <a:p>
            <a:pPr>
              <a:lnSpc>
                <a:spcPct val="80000"/>
              </a:lnSpc>
            </a:pPr>
            <a:r>
              <a:rPr lang="de-DE" sz="1200" dirty="0" smtClean="0">
                <a:latin typeface="+mn-lt"/>
              </a:rPr>
              <a:t>Marketing</a:t>
            </a:r>
            <a:endParaRPr lang="de-DE" sz="1200" dirty="0">
              <a:latin typeface="+mn-lt"/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sz="half" idx="1"/>
          </p:nvPr>
        </p:nvSpPr>
        <p:spPr bwMode="gray">
          <a:xfrm>
            <a:off x="405596" y="1398285"/>
            <a:ext cx="2565000" cy="1177200"/>
          </a:xfrm>
        </p:spPr>
        <p:txBody>
          <a:bodyPr lIns="180000" rIns="36000"/>
          <a:lstStyle/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Chief Data Officer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Data Researcher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Traffic Manager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idx="22"/>
          </p:nvPr>
        </p:nvSpPr>
        <p:spPr bwMode="gray">
          <a:xfrm>
            <a:off x="3289028" y="1134000"/>
            <a:ext cx="2565000" cy="270000"/>
          </a:xfrm>
          <a:solidFill>
            <a:schemeClr val="accent1"/>
          </a:solidFill>
        </p:spPr>
        <p:txBody>
          <a:bodyPr lIns="180000"/>
          <a:lstStyle/>
          <a:p>
            <a:pPr>
              <a:lnSpc>
                <a:spcPct val="80000"/>
              </a:lnSpc>
            </a:pPr>
            <a:r>
              <a:rPr lang="de-DE" sz="1200" dirty="0" smtClean="0">
                <a:latin typeface="+mn-lt"/>
              </a:rPr>
              <a:t>Human Resources </a:t>
            </a:r>
            <a:endParaRPr lang="de-DE" sz="12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1"/>
          </p:nvPr>
        </p:nvSpPr>
        <p:spPr bwMode="gray">
          <a:xfrm>
            <a:off x="3289196" y="1398285"/>
            <a:ext cx="2565000" cy="1177200"/>
          </a:xfrm>
        </p:spPr>
        <p:txBody>
          <a:bodyPr lIns="180000" rIns="36000"/>
          <a:lstStyle/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Employer Brand Director 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Design Learning Manager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Digital Work Experience Expert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1" name="Textplatzhalter 20"/>
          <p:cNvSpPr>
            <a:spLocks noGrp="1"/>
          </p:cNvSpPr>
          <p:nvPr>
            <p:ph type="body" idx="26"/>
          </p:nvPr>
        </p:nvSpPr>
        <p:spPr bwMode="gray">
          <a:solidFill>
            <a:schemeClr val="accent1"/>
          </a:solidFill>
        </p:spPr>
        <p:txBody>
          <a:bodyPr lIns="180000"/>
          <a:lstStyle/>
          <a:p>
            <a:pPr>
              <a:lnSpc>
                <a:spcPct val="80000"/>
              </a:lnSpc>
            </a:pPr>
            <a:r>
              <a:rPr lang="de-DE" sz="1200" dirty="0" err="1" smtClean="0">
                <a:latin typeface="+mn-lt"/>
              </a:rPr>
              <a:t>Sales</a:t>
            </a:r>
            <a:endParaRPr lang="de-DE" sz="1200" dirty="0">
              <a:latin typeface="+mn-lt"/>
            </a:endParaRPr>
          </a:p>
        </p:txBody>
      </p:sp>
      <p:sp>
        <p:nvSpPr>
          <p:cNvPr id="20" name="Inhaltsplatzhalter 19"/>
          <p:cNvSpPr>
            <a:spLocks noGrp="1"/>
          </p:cNvSpPr>
          <p:nvPr>
            <p:ph sz="half" idx="25"/>
          </p:nvPr>
        </p:nvSpPr>
        <p:spPr bwMode="gray">
          <a:xfrm>
            <a:off x="6172796" y="1398285"/>
            <a:ext cx="2565000" cy="1177200"/>
          </a:xfrm>
        </p:spPr>
        <p:txBody>
          <a:bodyPr lIns="180000" rIns="36000"/>
          <a:lstStyle/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E-Business Manager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Digital Account Manager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Digital Product Manager</a:t>
            </a:r>
          </a:p>
          <a:p>
            <a:endParaRPr lang="de-DE" dirty="0"/>
          </a:p>
        </p:txBody>
      </p:sp>
      <p:sp>
        <p:nvSpPr>
          <p:cNvPr id="12" name="Subtitle"/>
          <p:cNvSpPr>
            <a:spLocks noGrp="1"/>
          </p:cNvSpPr>
          <p:nvPr>
            <p:ph type="body" idx="18"/>
          </p:nvPr>
        </p:nvSpPr>
        <p:spPr bwMode="gray">
          <a:solidFill>
            <a:schemeClr val="accent1"/>
          </a:solidFill>
        </p:spPr>
        <p:txBody>
          <a:bodyPr lIns="180000"/>
          <a:lstStyle/>
          <a:p>
            <a:pPr>
              <a:lnSpc>
                <a:spcPct val="80000"/>
              </a:lnSpc>
            </a:pPr>
            <a:r>
              <a:rPr lang="de-DE" sz="1200" dirty="0" smtClean="0">
                <a:latin typeface="+mn-lt"/>
              </a:rPr>
              <a:t>Digital Jobs</a:t>
            </a:r>
            <a:endParaRPr lang="de-DE" sz="1200" dirty="0">
              <a:latin typeface="+mn-lt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 bwMode="gray">
          <a:xfrm>
            <a:off x="405596" y="3177585"/>
            <a:ext cx="2565000" cy="1177200"/>
          </a:xfrm>
        </p:spPr>
        <p:txBody>
          <a:bodyPr lIns="180000" rIns="36000"/>
          <a:lstStyle/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Digital Marketing Professional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Digital Communications Mgr.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Digital Copywriter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ext Placeholder 3"/>
          <p:cNvSpPr>
            <a:spLocks noGrp="1"/>
          </p:cNvSpPr>
          <p:nvPr>
            <p:ph type="body" idx="20"/>
          </p:nvPr>
        </p:nvSpPr>
        <p:spPr bwMode="gray">
          <a:solidFill>
            <a:schemeClr val="accent1"/>
          </a:solidFill>
        </p:spPr>
        <p:txBody>
          <a:bodyPr lIns="180000"/>
          <a:lstStyle/>
          <a:p>
            <a:pPr>
              <a:lnSpc>
                <a:spcPct val="80000"/>
              </a:lnSpc>
            </a:pPr>
            <a:r>
              <a:rPr lang="de-DE" sz="1200" dirty="0" smtClean="0">
                <a:latin typeface="+mn-lt"/>
              </a:rPr>
              <a:t>Web </a:t>
            </a:r>
            <a:endParaRPr lang="de-DE" sz="1200" dirty="0">
              <a:latin typeface="+mn-lt"/>
            </a:endParaRPr>
          </a:p>
        </p:txBody>
      </p:sp>
      <p:sp>
        <p:nvSpPr>
          <p:cNvPr id="3" name="Content Placeholder 3"/>
          <p:cNvSpPr>
            <a:spLocks noGrp="1"/>
          </p:cNvSpPr>
          <p:nvPr>
            <p:ph sz="half" idx="19"/>
          </p:nvPr>
        </p:nvSpPr>
        <p:spPr bwMode="gray">
          <a:xfrm>
            <a:off x="3289196" y="3177585"/>
            <a:ext cx="2565000" cy="1177200"/>
          </a:xfrm>
        </p:spPr>
        <p:txBody>
          <a:bodyPr lIns="180000" rIns="36000"/>
          <a:lstStyle/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Web Project Manager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Web Designer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SEO Manager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idx="24"/>
          </p:nvPr>
        </p:nvSpPr>
        <p:spPr bwMode="gray">
          <a:solidFill>
            <a:schemeClr val="accent1"/>
          </a:solidFill>
        </p:spPr>
        <p:txBody>
          <a:bodyPr lIns="180000"/>
          <a:lstStyle/>
          <a:p>
            <a:pPr>
              <a:lnSpc>
                <a:spcPct val="80000"/>
              </a:lnSpc>
            </a:pPr>
            <a:r>
              <a:rPr lang="de-DE" sz="1200" dirty="0" smtClean="0">
                <a:latin typeface="+mn-lt"/>
              </a:rPr>
              <a:t>Support </a:t>
            </a:r>
            <a:r>
              <a:rPr lang="de-DE" sz="1200" dirty="0" err="1" smtClean="0">
                <a:latin typeface="+mn-lt"/>
              </a:rPr>
              <a:t>Functions</a:t>
            </a:r>
            <a:endParaRPr lang="de-DE" sz="1200" dirty="0">
              <a:latin typeface="+mn-lt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3"/>
          </p:nvPr>
        </p:nvSpPr>
        <p:spPr bwMode="gray">
          <a:xfrm>
            <a:off x="6172796" y="3174885"/>
            <a:ext cx="2565000" cy="1177200"/>
          </a:xfrm>
        </p:spPr>
        <p:txBody>
          <a:bodyPr lIns="180000" rIns="36000"/>
          <a:lstStyle/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Content Manager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Chief Listening Officer</a:t>
            </a:r>
          </a:p>
          <a:p>
            <a:pPr marL="177800" indent="-177800">
              <a:spcAft>
                <a:spcPts val="300"/>
              </a:spcAft>
            </a:pPr>
            <a:r>
              <a:rPr lang="de-DE" dirty="0" smtClean="0">
                <a:solidFill>
                  <a:srgbClr val="000000"/>
                </a:solidFill>
              </a:rPr>
              <a:t>Social Media Manager</a:t>
            </a:r>
          </a:p>
          <a:p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6</a:t>
            </a:fld>
            <a:endParaRPr lang="en-US" dirty="0"/>
          </a:p>
        </p:txBody>
      </p:sp>
      <p:sp>
        <p:nvSpPr>
          <p:cNvPr id="22" name="Title"/>
          <p:cNvSpPr>
            <a:spLocks noGrp="1"/>
          </p:cNvSpPr>
          <p:nvPr>
            <p:ph type="title"/>
          </p:nvPr>
        </p:nvSpPr>
        <p:spPr bwMode="gray">
          <a:xfrm>
            <a:off x="457200" y="250031"/>
            <a:ext cx="8229600" cy="701279"/>
          </a:xfrm>
        </p:spPr>
        <p:txBody>
          <a:bodyPr/>
          <a:lstStyle/>
          <a:p>
            <a:r>
              <a:rPr lang="de-DE" dirty="0" smtClean="0"/>
              <a:t>New Jobs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0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"/>
          <a:stretch/>
        </p:blipFill>
        <p:spPr>
          <a:xfrm>
            <a:off x="-11518" y="0"/>
            <a:ext cx="9144000" cy="4659982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65689" y="267494"/>
            <a:ext cx="3602255" cy="2142238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At Frank van </a:t>
            </a:r>
            <a:r>
              <a:rPr lang="en-US" sz="2000" dirty="0" err="1" smtClean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Massenhove‘s</a:t>
            </a:r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/>
            </a:r>
            <a:b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</a:br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organization, all employees can work when, how and where they want to work. 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7932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5517" y="250031"/>
            <a:ext cx="8229600" cy="701279"/>
          </a:xfrm>
        </p:spPr>
        <p:txBody>
          <a:bodyPr lIns="0"/>
          <a:lstStyle/>
          <a:p>
            <a:r>
              <a:rPr lang="de-DE" noProof="1" smtClean="0">
                <a:latin typeface="+mn-lt"/>
              </a:rPr>
              <a:t>Agile methods in Change Management</a:t>
            </a:r>
            <a:endParaRPr lang="de-DE" dirty="0">
              <a:latin typeface="+mn-lt"/>
            </a:endParaRPr>
          </a:p>
        </p:txBody>
      </p:sp>
      <p:sp>
        <p:nvSpPr>
          <p:cNvPr id="49" name="Text Box 20"/>
          <p:cNvSpPr txBox="1">
            <a:spLocks noChangeArrowheads="1"/>
          </p:cNvSpPr>
          <p:nvPr/>
        </p:nvSpPr>
        <p:spPr bwMode="gray">
          <a:xfrm>
            <a:off x="349594" y="1994133"/>
            <a:ext cx="1430957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Business Canvas, Barcamp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65" name="Oval 29"/>
          <p:cNvSpPr>
            <a:spLocks noChangeArrowheads="1"/>
          </p:cNvSpPr>
          <p:nvPr/>
        </p:nvSpPr>
        <p:spPr bwMode="gray">
          <a:xfrm>
            <a:off x="661243" y="1022335"/>
            <a:ext cx="807656" cy="807789"/>
          </a:xfrm>
          <a:prstGeom prst="ellipse">
            <a:avLst/>
          </a:prstGeom>
          <a:solidFill>
            <a:srgbClr val="10253F">
              <a:alpha val="20000"/>
            </a:srgb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Tool Box</a:t>
            </a:r>
            <a:endParaRPr lang="de-DE" sz="1000" noProof="1">
              <a:solidFill>
                <a:srgbClr val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gray">
          <a:xfrm>
            <a:off x="2171358" y="1994133"/>
            <a:ext cx="1430957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Trello, Taskulu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66" name="Oval 29"/>
          <p:cNvSpPr>
            <a:spLocks noChangeArrowheads="1"/>
          </p:cNvSpPr>
          <p:nvPr/>
        </p:nvSpPr>
        <p:spPr bwMode="gray">
          <a:xfrm>
            <a:off x="2483152" y="1011252"/>
            <a:ext cx="816489" cy="816623"/>
          </a:xfrm>
          <a:prstGeom prst="ellipse">
            <a:avLst/>
          </a:prstGeom>
          <a:solidFill>
            <a:srgbClr val="10253F">
              <a:alpha val="40000"/>
            </a:srgb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Own working style</a:t>
            </a:r>
            <a:endParaRPr lang="de-DE" sz="1000" noProof="1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gray">
          <a:xfrm>
            <a:off x="4015236" y="1994133"/>
            <a:ext cx="1430957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Learning Journey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67" name="Oval 29"/>
          <p:cNvSpPr>
            <a:spLocks noChangeArrowheads="1"/>
          </p:cNvSpPr>
          <p:nvPr/>
        </p:nvSpPr>
        <p:spPr bwMode="gray">
          <a:xfrm>
            <a:off x="4326885" y="1022335"/>
            <a:ext cx="807656" cy="807789"/>
          </a:xfrm>
          <a:prstGeom prst="ellipse">
            <a:avLst/>
          </a:prstGeom>
          <a:solidFill>
            <a:srgbClr val="10253F">
              <a:alpha val="60000"/>
            </a:srgb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Discover the world</a:t>
            </a:r>
            <a:endParaRPr lang="de-DE" sz="1000" noProof="1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50" name="Text Box 77"/>
          <p:cNvSpPr txBox="1">
            <a:spLocks noChangeArrowheads="1"/>
          </p:cNvSpPr>
          <p:nvPr/>
        </p:nvSpPr>
        <p:spPr bwMode="gray">
          <a:xfrm>
            <a:off x="5848055" y="1994133"/>
            <a:ext cx="1430957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Duale Operationg System (Kotter)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68" name="Oval 29"/>
          <p:cNvSpPr>
            <a:spLocks noChangeArrowheads="1"/>
          </p:cNvSpPr>
          <p:nvPr/>
        </p:nvSpPr>
        <p:spPr bwMode="gray">
          <a:xfrm>
            <a:off x="6159706" y="1022335"/>
            <a:ext cx="807656" cy="807789"/>
          </a:xfrm>
          <a:prstGeom prst="ellipse">
            <a:avLst/>
          </a:prstGeom>
          <a:solidFill>
            <a:srgbClr val="10253F">
              <a:alpha val="80000"/>
            </a:srgb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de-DE" sz="1000" noProof="1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  <a:latin typeface="+mn-lt"/>
                <a:cs typeface="Calibri" pitchFamily="34" charset="0"/>
              </a:rPr>
              <a:t>Participation</a:t>
            </a:r>
            <a:endParaRPr lang="de-DE" sz="1000" noProof="1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  <a:latin typeface="+mn-lt"/>
              <a:cs typeface="Calibri" pitchFamily="34" charset="0"/>
            </a:endParaRPr>
          </a:p>
        </p:txBody>
      </p:sp>
      <p:sp>
        <p:nvSpPr>
          <p:cNvPr id="51" name="Text Box 78"/>
          <p:cNvSpPr txBox="1">
            <a:spLocks noChangeArrowheads="1"/>
          </p:cNvSpPr>
          <p:nvPr/>
        </p:nvSpPr>
        <p:spPr bwMode="gray">
          <a:xfrm>
            <a:off x="7680874" y="1994133"/>
            <a:ext cx="1430957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Lean Startup Thinking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69" name="Oval 29"/>
          <p:cNvSpPr>
            <a:spLocks noChangeArrowheads="1"/>
          </p:cNvSpPr>
          <p:nvPr/>
        </p:nvSpPr>
        <p:spPr bwMode="gray">
          <a:xfrm>
            <a:off x="7992525" y="1022335"/>
            <a:ext cx="807656" cy="807789"/>
          </a:xfrm>
          <a:prstGeom prst="ellipse">
            <a:avLst/>
          </a:prstGeom>
          <a:solidFill>
            <a:schemeClr val="tx2">
              <a:lumMod val="50000"/>
            </a:scheme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  <a:latin typeface="+mn-lt"/>
                <a:cs typeface="Calibri" pitchFamily="34" charset="0"/>
              </a:rPr>
              <a:t>Change</a:t>
            </a:r>
            <a:br>
              <a:rPr lang="de-DE" sz="1000" noProof="1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  <a:latin typeface="+mn-lt"/>
                <a:cs typeface="Calibri" pitchFamily="34" charset="0"/>
              </a:rPr>
            </a:br>
            <a:r>
              <a:rPr lang="de-DE" sz="1000" noProof="1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  <a:latin typeface="+mn-lt"/>
                <a:cs typeface="Calibri" pitchFamily="34" charset="0"/>
              </a:rPr>
              <a:t> in the VUCA-world</a:t>
            </a:r>
            <a:endParaRPr lang="de-DE" sz="1000" noProof="1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  <a:latin typeface="+mn-lt"/>
              <a:cs typeface="Calibri" pitchFamily="34" charset="0"/>
            </a:endParaRPr>
          </a:p>
        </p:txBody>
      </p:sp>
      <p:sp>
        <p:nvSpPr>
          <p:cNvPr id="60" name="Text Box 20"/>
          <p:cNvSpPr txBox="1">
            <a:spLocks noChangeArrowheads="1"/>
          </p:cNvSpPr>
          <p:nvPr/>
        </p:nvSpPr>
        <p:spPr bwMode="gray">
          <a:xfrm>
            <a:off x="534685" y="4304431"/>
            <a:ext cx="1050655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400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Time Boxing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63" name="Oval 29"/>
          <p:cNvSpPr>
            <a:spLocks noChangeArrowheads="1"/>
          </p:cNvSpPr>
          <p:nvPr/>
        </p:nvSpPr>
        <p:spPr bwMode="gray">
          <a:xfrm>
            <a:off x="669160" y="3319615"/>
            <a:ext cx="792617" cy="792747"/>
          </a:xfrm>
          <a:prstGeom prst="ellipse">
            <a:avLst/>
          </a:prstGeom>
          <a:solidFill>
            <a:srgbClr val="10253F">
              <a:alpha val="40000"/>
            </a:srgb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Meeting Efficiency</a:t>
            </a:r>
            <a:endParaRPr lang="de-DE" sz="1000" noProof="1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64" name="Text Box 15"/>
          <p:cNvSpPr txBox="1">
            <a:spLocks noChangeArrowheads="1"/>
          </p:cNvSpPr>
          <p:nvPr/>
        </p:nvSpPr>
        <p:spPr bwMode="gray">
          <a:xfrm>
            <a:off x="1757415" y="4304431"/>
            <a:ext cx="1050655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400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Design Thinking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75" name="Oval 29"/>
          <p:cNvSpPr>
            <a:spLocks noChangeArrowheads="1"/>
          </p:cNvSpPr>
          <p:nvPr/>
        </p:nvSpPr>
        <p:spPr bwMode="gray">
          <a:xfrm>
            <a:off x="1891898" y="3319615"/>
            <a:ext cx="792617" cy="792747"/>
          </a:xfrm>
          <a:prstGeom prst="ellipse">
            <a:avLst/>
          </a:prstGeom>
          <a:solidFill>
            <a:srgbClr val="10253F">
              <a:alpha val="50196"/>
            </a:srgb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CustomerInvolve-ment</a:t>
            </a:r>
            <a:endParaRPr lang="de-DE" sz="1000" noProof="1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76" name="Text Box 19"/>
          <p:cNvSpPr txBox="1">
            <a:spLocks noChangeArrowheads="1"/>
          </p:cNvSpPr>
          <p:nvPr/>
        </p:nvSpPr>
        <p:spPr bwMode="gray">
          <a:xfrm>
            <a:off x="2980155" y="4304431"/>
            <a:ext cx="1050655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400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Scrum, </a:t>
            </a:r>
            <a:br>
              <a:rPr lang="de-DE" sz="1000" noProof="1" smtClean="0">
                <a:latin typeface="+mn-lt"/>
                <a:cs typeface="Calibri" pitchFamily="34" charset="0"/>
              </a:rPr>
            </a:br>
            <a:r>
              <a:rPr lang="de-DE" sz="1000" noProof="1" smtClean="0">
                <a:latin typeface="+mn-lt"/>
                <a:cs typeface="Calibri" pitchFamily="34" charset="0"/>
              </a:rPr>
              <a:t>Kanban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79" name="Oval 29"/>
          <p:cNvSpPr>
            <a:spLocks noChangeArrowheads="1"/>
          </p:cNvSpPr>
          <p:nvPr/>
        </p:nvSpPr>
        <p:spPr bwMode="gray">
          <a:xfrm>
            <a:off x="3114636" y="3319615"/>
            <a:ext cx="792617" cy="792747"/>
          </a:xfrm>
          <a:prstGeom prst="ellipse">
            <a:avLst/>
          </a:prstGeom>
          <a:solidFill>
            <a:srgbClr val="10253F">
              <a:alpha val="60000"/>
            </a:srgb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Agile Project Manage-ment</a:t>
            </a:r>
            <a:endParaRPr lang="de-DE" sz="1000" noProof="1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80" name="Text Box 77"/>
          <p:cNvSpPr txBox="1">
            <a:spLocks noChangeArrowheads="1"/>
          </p:cNvSpPr>
          <p:nvPr/>
        </p:nvSpPr>
        <p:spPr bwMode="gray">
          <a:xfrm>
            <a:off x="4202895" y="4304431"/>
            <a:ext cx="1050655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400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Blue Islands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83" name="Oval 29"/>
          <p:cNvSpPr>
            <a:spLocks noChangeArrowheads="1"/>
          </p:cNvSpPr>
          <p:nvPr/>
        </p:nvSpPr>
        <p:spPr bwMode="gray">
          <a:xfrm>
            <a:off x="4337374" y="3319615"/>
            <a:ext cx="792617" cy="792747"/>
          </a:xfrm>
          <a:prstGeom prst="ellipse">
            <a:avLst/>
          </a:prstGeom>
          <a:solidFill>
            <a:srgbClr val="10253F">
              <a:alpha val="69804"/>
            </a:srgb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Support for Experi-ments</a:t>
            </a:r>
            <a:endParaRPr lang="de-DE" sz="1000" noProof="1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84" name="Text Box 78"/>
          <p:cNvSpPr txBox="1">
            <a:spLocks noChangeArrowheads="1"/>
          </p:cNvSpPr>
          <p:nvPr/>
        </p:nvSpPr>
        <p:spPr bwMode="gray">
          <a:xfrm>
            <a:off x="5425635" y="4304431"/>
            <a:ext cx="1050655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400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(virtual) </a:t>
            </a:r>
            <a:br>
              <a:rPr lang="de-DE" sz="1000" noProof="1" smtClean="0">
                <a:latin typeface="+mn-lt"/>
                <a:cs typeface="Calibri" pitchFamily="34" charset="0"/>
              </a:rPr>
            </a:br>
            <a:r>
              <a:rPr lang="de-DE" sz="1000" noProof="1" smtClean="0">
                <a:latin typeface="+mn-lt"/>
                <a:cs typeface="Calibri" pitchFamily="34" charset="0"/>
              </a:rPr>
              <a:t>Spin-offs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87" name="Oval 29"/>
          <p:cNvSpPr>
            <a:spLocks noChangeArrowheads="1"/>
          </p:cNvSpPr>
          <p:nvPr/>
        </p:nvSpPr>
        <p:spPr bwMode="gray">
          <a:xfrm>
            <a:off x="5560112" y="3319615"/>
            <a:ext cx="792617" cy="792747"/>
          </a:xfrm>
          <a:prstGeom prst="ellipse">
            <a:avLst/>
          </a:prstGeom>
          <a:solidFill>
            <a:srgbClr val="10253F">
              <a:alpha val="80000"/>
            </a:srgb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  <a:latin typeface="+mn-lt"/>
                <a:cs typeface="Calibri" pitchFamily="34" charset="0"/>
              </a:rPr>
              <a:t>Support for Labs</a:t>
            </a:r>
            <a:endParaRPr lang="de-DE" sz="1000" noProof="1">
              <a:solidFill>
                <a:schemeClr val="bg1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  <a:latin typeface="+mn-lt"/>
              <a:cs typeface="Calibri" pitchFamily="34" charset="0"/>
            </a:endParaRPr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gray">
          <a:xfrm>
            <a:off x="6648375" y="4304431"/>
            <a:ext cx="1050655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400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Democratic Leadership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91" name="Oval 29"/>
          <p:cNvSpPr>
            <a:spLocks noChangeArrowheads="1"/>
          </p:cNvSpPr>
          <p:nvPr/>
        </p:nvSpPr>
        <p:spPr bwMode="gray">
          <a:xfrm>
            <a:off x="6782850" y="3319615"/>
            <a:ext cx="792617" cy="792747"/>
          </a:xfrm>
          <a:prstGeom prst="ellipse">
            <a:avLst/>
          </a:prstGeom>
          <a:solidFill>
            <a:srgbClr val="10253F">
              <a:alpha val="89804"/>
            </a:srgb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«a bit» Agility</a:t>
            </a:r>
            <a:endParaRPr lang="de-DE" sz="1000" noProof="1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92" name="Text Box 14"/>
          <p:cNvSpPr txBox="1">
            <a:spLocks noChangeArrowheads="1"/>
          </p:cNvSpPr>
          <p:nvPr/>
        </p:nvSpPr>
        <p:spPr bwMode="gray">
          <a:xfrm>
            <a:off x="7871115" y="4304431"/>
            <a:ext cx="1050655" cy="418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tIns="27000" rIns="27000" bIns="27000"/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40000"/>
              </a:spcAft>
            </a:pPr>
            <a:r>
              <a:rPr lang="de-DE" sz="1000" noProof="1" smtClean="0">
                <a:latin typeface="+mn-lt"/>
                <a:cs typeface="Calibri" pitchFamily="34" charset="0"/>
              </a:rPr>
              <a:t>Holacracy</a:t>
            </a:r>
            <a:endParaRPr lang="de-DE" sz="1000" noProof="1">
              <a:latin typeface="+mn-lt"/>
              <a:cs typeface="Calibri" pitchFamily="34" charset="0"/>
            </a:endParaRPr>
          </a:p>
        </p:txBody>
      </p:sp>
      <p:sp>
        <p:nvSpPr>
          <p:cNvPr id="95" name="Oval 29"/>
          <p:cNvSpPr>
            <a:spLocks noChangeArrowheads="1"/>
          </p:cNvSpPr>
          <p:nvPr/>
        </p:nvSpPr>
        <p:spPr bwMode="gray">
          <a:xfrm>
            <a:off x="8005589" y="3319615"/>
            <a:ext cx="792617" cy="792747"/>
          </a:xfrm>
          <a:prstGeom prst="ellipse">
            <a:avLst/>
          </a:prstGeom>
          <a:solidFill>
            <a:schemeClr val="tx2">
              <a:lumMod val="50000"/>
            </a:schemeClr>
          </a:solidFill>
          <a:ln w="12700">
            <a:noFill/>
            <a:prstDash val="lgDash"/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de-DE" sz="1000" noProof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No Hierarchy</a:t>
            </a:r>
            <a:endParaRPr lang="de-DE" sz="1000" noProof="1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96" name="Titel 1"/>
          <p:cNvSpPr txBox="1">
            <a:spLocks/>
          </p:cNvSpPr>
          <p:nvPr/>
        </p:nvSpPr>
        <p:spPr bwMode="auto">
          <a:xfrm>
            <a:off x="445517" y="2446217"/>
            <a:ext cx="722210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accent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accent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accent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accent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B3F7D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B3F7D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B3F7D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B3F7D"/>
                </a:solidFill>
                <a:latin typeface="Arial" charset="0"/>
              </a:defRPr>
            </a:lvl9pPr>
          </a:lstStyle>
          <a:p>
            <a:pPr>
              <a:buClrTx/>
              <a:buFontTx/>
            </a:pPr>
            <a:r>
              <a:rPr lang="de-DE" b="1" kern="0" noProof="1" smtClean="0">
                <a:solidFill>
                  <a:schemeClr val="accent1"/>
                </a:solidFill>
                <a:latin typeface="+mn-lt"/>
              </a:rPr>
              <a:t>Agile Organisational Development</a:t>
            </a:r>
            <a:endParaRPr lang="de-DE" b="1" kern="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0" y="2571750"/>
            <a:ext cx="9144000" cy="1633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feld 32"/>
          <p:cNvSpPr txBox="1"/>
          <p:nvPr/>
        </p:nvSpPr>
        <p:spPr>
          <a:xfrm rot="16200000">
            <a:off x="-210536" y="2016232"/>
            <a:ext cx="864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 smtClean="0"/>
              <a:t>Examples</a:t>
            </a:r>
            <a:endParaRPr lang="de-DE" sz="1000" dirty="0"/>
          </a:p>
        </p:txBody>
      </p:sp>
      <p:sp>
        <p:nvSpPr>
          <p:cNvPr id="97" name="Textfeld 96"/>
          <p:cNvSpPr txBox="1"/>
          <p:nvPr/>
        </p:nvSpPr>
        <p:spPr>
          <a:xfrm rot="16200000">
            <a:off x="-207279" y="4249199"/>
            <a:ext cx="864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 smtClean="0"/>
              <a:t>Examples</a:t>
            </a:r>
            <a:endParaRPr lang="de-DE" sz="1000" dirty="0"/>
          </a:p>
        </p:txBody>
      </p:sp>
      <p:sp>
        <p:nvSpPr>
          <p:cNvPr id="34" name="Dreieck 33"/>
          <p:cNvSpPr/>
          <p:nvPr/>
        </p:nvSpPr>
        <p:spPr bwMode="auto">
          <a:xfrm rot="5400000">
            <a:off x="1829140" y="1262410"/>
            <a:ext cx="405040" cy="32747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8800"/>
              </a:buClr>
              <a:buSzTx/>
              <a:buFont typeface="Wingdings" pitchFamily="2" charset="2"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8" name="Dreieck 97"/>
          <p:cNvSpPr/>
          <p:nvPr/>
        </p:nvSpPr>
        <p:spPr bwMode="auto">
          <a:xfrm rot="5400000">
            <a:off x="3635923" y="1281926"/>
            <a:ext cx="405040" cy="32747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8800"/>
              </a:buClr>
              <a:buSzTx/>
              <a:buFont typeface="Wingdings" pitchFamily="2" charset="2"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9" name="Dreieck 98"/>
          <p:cNvSpPr/>
          <p:nvPr/>
        </p:nvSpPr>
        <p:spPr bwMode="auto">
          <a:xfrm rot="5400000">
            <a:off x="5468744" y="1281926"/>
            <a:ext cx="405040" cy="32747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8800"/>
              </a:buClr>
              <a:buSzTx/>
              <a:buFont typeface="Wingdings" pitchFamily="2" charset="2"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0" name="Dreieck 99"/>
          <p:cNvSpPr/>
          <p:nvPr/>
        </p:nvSpPr>
        <p:spPr bwMode="auto">
          <a:xfrm rot="5400000">
            <a:off x="7301368" y="1280942"/>
            <a:ext cx="405040" cy="32747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8800"/>
              </a:buClr>
              <a:buSzTx/>
              <a:buFont typeface="Wingdings" pitchFamily="2" charset="2"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1" name="Dreieck 100"/>
          <p:cNvSpPr/>
          <p:nvPr/>
        </p:nvSpPr>
        <p:spPr bwMode="auto">
          <a:xfrm rot="5400000">
            <a:off x="1539186" y="3631168"/>
            <a:ext cx="270644" cy="21881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8800"/>
              </a:buClr>
              <a:buSzTx/>
              <a:buFont typeface="Wingdings" pitchFamily="2" charset="2"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3" name="Dreieck 102"/>
          <p:cNvSpPr/>
          <p:nvPr/>
        </p:nvSpPr>
        <p:spPr bwMode="auto">
          <a:xfrm rot="5400000">
            <a:off x="2762657" y="3618159"/>
            <a:ext cx="270644" cy="21881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8800"/>
              </a:buClr>
              <a:buSzTx/>
              <a:buFont typeface="Wingdings" pitchFamily="2" charset="2"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4" name="Dreieck 103"/>
          <p:cNvSpPr/>
          <p:nvPr/>
        </p:nvSpPr>
        <p:spPr bwMode="auto">
          <a:xfrm rot="5400000">
            <a:off x="3986077" y="3632654"/>
            <a:ext cx="270644" cy="21881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8800"/>
              </a:buClr>
              <a:buSzTx/>
              <a:buFont typeface="Wingdings" pitchFamily="2" charset="2"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5" name="Dreieck 104"/>
          <p:cNvSpPr/>
          <p:nvPr/>
        </p:nvSpPr>
        <p:spPr bwMode="auto">
          <a:xfrm rot="5400000">
            <a:off x="5211467" y="3626517"/>
            <a:ext cx="270644" cy="21881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8800"/>
              </a:buClr>
              <a:buSzTx/>
              <a:buFont typeface="Wingdings" pitchFamily="2" charset="2"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6" name="Dreieck 105"/>
          <p:cNvSpPr/>
          <p:nvPr/>
        </p:nvSpPr>
        <p:spPr bwMode="auto">
          <a:xfrm rot="5400000">
            <a:off x="6434206" y="3626516"/>
            <a:ext cx="270644" cy="21881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8800"/>
              </a:buClr>
              <a:buSzTx/>
              <a:buFont typeface="Wingdings" pitchFamily="2" charset="2"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7" name="Dreieck 106"/>
          <p:cNvSpPr/>
          <p:nvPr/>
        </p:nvSpPr>
        <p:spPr bwMode="auto">
          <a:xfrm rot="5400000">
            <a:off x="7656945" y="3618159"/>
            <a:ext cx="270644" cy="21881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8800"/>
              </a:buClr>
              <a:buSzTx/>
              <a:buFont typeface="Wingdings" pitchFamily="2" charset="2"/>
              <a:buNone/>
              <a:tabLst/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792663" y="4832070"/>
            <a:ext cx="18495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smtClean="0"/>
              <a:t>Darstellung in Anlehnung an Dr. Katja </a:t>
            </a:r>
            <a:r>
              <a:rPr lang="de-DE" sz="600" dirty="0" err="1" smtClean="0"/>
              <a:t>Manski</a:t>
            </a:r>
            <a:r>
              <a:rPr lang="de-DE" sz="600" dirty="0" smtClean="0"/>
              <a:t> </a:t>
            </a:r>
            <a:endParaRPr lang="de-DE" sz="6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E5CDF-24F6-AC48-8AA7-7A2C1DFA23AD}" type="slidenum">
              <a:rPr lang="de-CH" smtClean="0"/>
              <a:pPr>
                <a:defRPr/>
              </a:pPr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6194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smtClean="0"/>
              <a:t>Digital maturity</a:t>
            </a:r>
            <a:endParaRPr lang="en-US" dirty="0"/>
          </a:p>
        </p:txBody>
      </p:sp>
      <p:grpSp>
        <p:nvGrpSpPr>
          <p:cNvPr id="42" name="Gruppieren 41"/>
          <p:cNvGrpSpPr/>
          <p:nvPr/>
        </p:nvGrpSpPr>
        <p:grpSpPr>
          <a:xfrm>
            <a:off x="406599" y="1125141"/>
            <a:ext cx="8327231" cy="3225998"/>
            <a:chOff x="541337" y="1500188"/>
            <a:chExt cx="11102975" cy="4301330"/>
          </a:xfrm>
        </p:grpSpPr>
        <p:sp>
          <p:nvSpPr>
            <p:cNvPr id="5" name="Flussdiagramm: Manuelle Eingabe 4"/>
            <p:cNvSpPr/>
            <p:nvPr/>
          </p:nvSpPr>
          <p:spPr bwMode="gray">
            <a:xfrm>
              <a:off x="541337" y="3148977"/>
              <a:ext cx="2118970" cy="997187"/>
            </a:xfrm>
            <a:prstGeom prst="flowChartManualInput">
              <a:avLst/>
            </a:prstGeom>
            <a:solidFill>
              <a:schemeClr val="tx2">
                <a:lumMod val="50000"/>
              </a:schemeClr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189000" rIns="27000" bIns="27000" rtlCol="0" anchor="ctr"/>
            <a:lstStyle/>
            <a:p>
              <a:pPr algn="ctr">
                <a:lnSpc>
                  <a:spcPct val="80000"/>
                </a:lnSpc>
                <a:spcAft>
                  <a:spcPts val="750"/>
                </a:spcAft>
              </a:pPr>
              <a:r>
                <a:rPr lang="en-US" sz="1500" dirty="0"/>
                <a:t>No MATURITY</a:t>
              </a:r>
            </a:p>
          </p:txBody>
        </p:sp>
        <p:sp>
          <p:nvSpPr>
            <p:cNvPr id="13" name="Textfeld 12"/>
            <p:cNvSpPr txBox="1"/>
            <p:nvPr/>
          </p:nvSpPr>
          <p:spPr bwMode="gray">
            <a:xfrm>
              <a:off x="541337" y="4165216"/>
              <a:ext cx="2118970" cy="16363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81000" tIns="81000" rIns="81000" bIns="8100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750"/>
                </a:spcAft>
              </a:pPr>
              <a:r>
                <a:rPr lang="en-US" sz="900" dirty="0"/>
                <a:t>Digital change has been discussed in some areas, but there is still no implementation strategy.</a:t>
              </a:r>
            </a:p>
          </p:txBody>
        </p:sp>
        <p:sp>
          <p:nvSpPr>
            <p:cNvPr id="9" name="Flussdiagramm: Manuelle Eingabe 8"/>
            <p:cNvSpPr/>
            <p:nvPr/>
          </p:nvSpPr>
          <p:spPr bwMode="gray">
            <a:xfrm>
              <a:off x="2787338" y="2867332"/>
              <a:ext cx="2118970" cy="1278832"/>
            </a:xfrm>
            <a:prstGeom prst="flowChartManualInput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189000" rIns="27000" bIns="27000" rtlCol="0" anchor="ctr"/>
            <a:lstStyle/>
            <a:p>
              <a:pPr algn="ctr">
                <a:lnSpc>
                  <a:spcPct val="80000"/>
                </a:lnSpc>
                <a:spcAft>
                  <a:spcPts val="750"/>
                </a:spcAft>
              </a:pPr>
              <a:r>
                <a:rPr lang="en-US" sz="1500" dirty="0"/>
                <a:t>CONCEPTUAL</a:t>
              </a:r>
            </a:p>
          </p:txBody>
        </p:sp>
        <p:sp>
          <p:nvSpPr>
            <p:cNvPr id="14" name="Textfeld 13"/>
            <p:cNvSpPr txBox="1"/>
            <p:nvPr/>
          </p:nvSpPr>
          <p:spPr bwMode="gray">
            <a:xfrm>
              <a:off x="2787338" y="4165215"/>
              <a:ext cx="2118970" cy="16363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81000" tIns="81000" rIns="81000" bIns="8100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750"/>
                </a:spcAft>
              </a:pPr>
              <a:r>
                <a:rPr lang="en-US" sz="900" dirty="0"/>
                <a:t>Digital transformation has already been carried out with certain projects, but no cross-departmental corporate strategy can be defined.</a:t>
              </a:r>
            </a:p>
          </p:txBody>
        </p:sp>
        <p:sp>
          <p:nvSpPr>
            <p:cNvPr id="10" name="Flussdiagramm: Manuelle Eingabe 9"/>
            <p:cNvSpPr/>
            <p:nvPr/>
          </p:nvSpPr>
          <p:spPr bwMode="gray">
            <a:xfrm>
              <a:off x="5033339" y="2509861"/>
              <a:ext cx="2118970" cy="1636303"/>
            </a:xfrm>
            <a:prstGeom prst="flowChartManualInput">
              <a:avLst/>
            </a:prstGeom>
            <a:solidFill>
              <a:schemeClr val="accent1">
                <a:lumMod val="50000"/>
              </a:schemeClr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189000" rIns="27000" bIns="27000" rtlCol="0" anchor="ctr"/>
            <a:lstStyle/>
            <a:p>
              <a:pPr algn="ctr">
                <a:lnSpc>
                  <a:spcPct val="80000"/>
                </a:lnSpc>
                <a:spcAft>
                  <a:spcPts val="750"/>
                </a:spcAft>
              </a:pPr>
              <a:r>
                <a:rPr lang="en-US" sz="1500" dirty="0"/>
                <a:t>DEFINED</a:t>
              </a:r>
            </a:p>
          </p:txBody>
        </p:sp>
        <p:sp>
          <p:nvSpPr>
            <p:cNvPr id="15" name="Textfeld 14"/>
            <p:cNvSpPr txBox="1"/>
            <p:nvPr/>
          </p:nvSpPr>
          <p:spPr bwMode="gray">
            <a:xfrm>
              <a:off x="5033339" y="4165215"/>
              <a:ext cx="2118970" cy="16363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81000" tIns="81000" rIns="81000" bIns="8100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750"/>
                </a:spcAft>
              </a:pPr>
              <a:r>
                <a:rPr lang="en-US" sz="900" dirty="0"/>
                <a:t>Strategies are developed from pilot project experiences. A basic awareness of digital change develops within the company.</a:t>
              </a:r>
            </a:p>
          </p:txBody>
        </p:sp>
        <p:sp>
          <p:nvSpPr>
            <p:cNvPr id="11" name="Flussdiagramm: Manuelle Eingabe 10"/>
            <p:cNvSpPr/>
            <p:nvPr/>
          </p:nvSpPr>
          <p:spPr bwMode="gray">
            <a:xfrm>
              <a:off x="7279340" y="2075963"/>
              <a:ext cx="2118970" cy="2070203"/>
            </a:xfrm>
            <a:prstGeom prst="flowChartManualInput">
              <a:avLst/>
            </a:prstGeom>
            <a:solidFill>
              <a:schemeClr val="accent1">
                <a:lumMod val="75000"/>
              </a:schemeClr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>
                <a:lnSpc>
                  <a:spcPct val="80000"/>
                </a:lnSpc>
                <a:spcAft>
                  <a:spcPts val="750"/>
                </a:spcAft>
              </a:pPr>
              <a:r>
                <a:rPr lang="en-US" sz="1500" dirty="0"/>
                <a:t>INTEGRATED</a:t>
              </a:r>
            </a:p>
          </p:txBody>
        </p:sp>
        <p:sp>
          <p:nvSpPr>
            <p:cNvPr id="16" name="Textfeld 15"/>
            <p:cNvSpPr txBox="1"/>
            <p:nvPr/>
          </p:nvSpPr>
          <p:spPr bwMode="gray">
            <a:xfrm>
              <a:off x="7279340" y="4165214"/>
              <a:ext cx="2118970" cy="16363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81000" tIns="81000" rIns="81000" bIns="8100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750"/>
                </a:spcAft>
              </a:pPr>
              <a:r>
                <a:rPr lang="en-US" sz="900" dirty="0"/>
                <a:t>Digital media is integrated more deeply into business models where strategies have been developed and implemented. Core processes, products and services are digitized.</a:t>
              </a:r>
            </a:p>
          </p:txBody>
        </p:sp>
        <p:sp>
          <p:nvSpPr>
            <p:cNvPr id="12" name="Flussdiagramm: Manuelle Eingabe 11"/>
            <p:cNvSpPr/>
            <p:nvPr/>
          </p:nvSpPr>
          <p:spPr bwMode="gray">
            <a:xfrm>
              <a:off x="9525342" y="1500188"/>
              <a:ext cx="2118970" cy="2645978"/>
            </a:xfrm>
            <a:prstGeom prst="flowChartManualInput">
              <a:avLst/>
            </a:prstGeom>
            <a:solidFill>
              <a:schemeClr val="accent1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>
                <a:lnSpc>
                  <a:spcPct val="80000"/>
                </a:lnSpc>
                <a:spcAft>
                  <a:spcPts val="750"/>
                </a:spcAft>
              </a:pPr>
              <a:r>
                <a:rPr lang="en-US" sz="1500" dirty="0"/>
                <a:t>TRANSFORMED</a:t>
              </a:r>
            </a:p>
          </p:txBody>
        </p:sp>
        <p:sp>
          <p:nvSpPr>
            <p:cNvPr id="17" name="Textfeld 16"/>
            <p:cNvSpPr txBox="1"/>
            <p:nvPr/>
          </p:nvSpPr>
          <p:spPr bwMode="gray">
            <a:xfrm>
              <a:off x="9525342" y="4165216"/>
              <a:ext cx="2118970" cy="16363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81000" tIns="81000" rIns="81000" bIns="8100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750"/>
                </a:spcAft>
              </a:pPr>
              <a:r>
                <a:rPr lang="en-US" sz="900" dirty="0"/>
                <a:t>New approaches are emerging through the digitization of core processes, products and services. New control models are required. Corporate culture has undergone a lasting change.</a:t>
              </a:r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1238521" y="2927714"/>
              <a:ext cx="724601" cy="725023"/>
              <a:chOff x="1238521" y="2927714"/>
              <a:chExt cx="724601" cy="725023"/>
            </a:xfrm>
          </p:grpSpPr>
          <p:sp>
            <p:nvSpPr>
              <p:cNvPr id="22" name="Ellipse 21"/>
              <p:cNvSpPr/>
              <p:nvPr/>
            </p:nvSpPr>
            <p:spPr bwMode="gray">
              <a:xfrm>
                <a:off x="1238521" y="2927714"/>
                <a:ext cx="724601" cy="725023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80000"/>
                  </a:lnSpc>
                  <a:spcAft>
                    <a:spcPts val="750"/>
                  </a:spcAft>
                </a:pPr>
                <a:endParaRPr lang="en-US" sz="1050" dirty="0">
                  <a:latin typeface="Bebas Neue" panose="020B0506020202020201" pitchFamily="34" charset="0"/>
                </a:endParaRPr>
              </a:p>
            </p:txBody>
          </p:sp>
          <p:grpSp>
            <p:nvGrpSpPr>
              <p:cNvPr id="23" name="METRO ICON - info"/>
              <p:cNvGrpSpPr>
                <a:grpSpLocks noChangeAspect="1"/>
              </p:cNvGrpSpPr>
              <p:nvPr/>
            </p:nvGrpSpPr>
            <p:grpSpPr bwMode="gray">
              <a:xfrm>
                <a:off x="1401200" y="3111314"/>
                <a:ext cx="399243" cy="357822"/>
                <a:chOff x="7618559" y="4017437"/>
                <a:chExt cx="774072" cy="693763"/>
              </a:xfrm>
              <a:solidFill>
                <a:schemeClr val="tx1"/>
              </a:solidFill>
            </p:grpSpPr>
            <p:sp>
              <p:nvSpPr>
                <p:cNvPr id="24" name="Freeform 35"/>
                <p:cNvSpPr>
                  <a:spLocks noEditPoints="1"/>
                </p:cNvSpPr>
                <p:nvPr/>
              </p:nvSpPr>
              <p:spPr bwMode="gray">
                <a:xfrm>
                  <a:off x="7618559" y="4017437"/>
                  <a:ext cx="774072" cy="693763"/>
                </a:xfrm>
                <a:custGeom>
                  <a:avLst/>
                  <a:gdLst>
                    <a:gd name="T0" fmla="*/ 16 w 487"/>
                    <a:gd name="T1" fmla="*/ 436 h 436"/>
                    <a:gd name="T2" fmla="*/ 35 w 487"/>
                    <a:gd name="T3" fmla="*/ 392 h 436"/>
                    <a:gd name="T4" fmla="*/ 54 w 487"/>
                    <a:gd name="T5" fmla="*/ 319 h 436"/>
                    <a:gd name="T6" fmla="*/ 50 w 487"/>
                    <a:gd name="T7" fmla="*/ 307 h 436"/>
                    <a:gd name="T8" fmla="*/ 57 w 487"/>
                    <a:gd name="T9" fmla="*/ 89 h 436"/>
                    <a:gd name="T10" fmla="*/ 184 w 487"/>
                    <a:gd name="T11" fmla="*/ 14 h 436"/>
                    <a:gd name="T12" fmla="*/ 353 w 487"/>
                    <a:gd name="T13" fmla="*/ 28 h 436"/>
                    <a:gd name="T14" fmla="*/ 466 w 487"/>
                    <a:gd name="T15" fmla="*/ 138 h 436"/>
                    <a:gd name="T16" fmla="*/ 455 w 487"/>
                    <a:gd name="T17" fmla="*/ 289 h 436"/>
                    <a:gd name="T18" fmla="*/ 331 w 487"/>
                    <a:gd name="T19" fmla="*/ 384 h 436"/>
                    <a:gd name="T20" fmla="*/ 174 w 487"/>
                    <a:gd name="T21" fmla="*/ 388 h 436"/>
                    <a:gd name="T22" fmla="*/ 167 w 487"/>
                    <a:gd name="T23" fmla="*/ 389 h 436"/>
                    <a:gd name="T24" fmla="*/ 98 w 487"/>
                    <a:gd name="T25" fmla="*/ 416 h 436"/>
                    <a:gd name="T26" fmla="*/ 21 w 487"/>
                    <a:gd name="T27" fmla="*/ 436 h 436"/>
                    <a:gd name="T28" fmla="*/ 16 w 487"/>
                    <a:gd name="T29" fmla="*/ 436 h 436"/>
                    <a:gd name="T30" fmla="*/ 88 w 487"/>
                    <a:gd name="T31" fmla="*/ 375 h 436"/>
                    <a:gd name="T32" fmla="*/ 91 w 487"/>
                    <a:gd name="T33" fmla="*/ 374 h 436"/>
                    <a:gd name="T34" fmla="*/ 162 w 487"/>
                    <a:gd name="T35" fmla="*/ 344 h 436"/>
                    <a:gd name="T36" fmla="*/ 175 w 487"/>
                    <a:gd name="T37" fmla="*/ 341 h 436"/>
                    <a:gd name="T38" fmla="*/ 288 w 487"/>
                    <a:gd name="T39" fmla="*/ 348 h 436"/>
                    <a:gd name="T40" fmla="*/ 394 w 487"/>
                    <a:gd name="T41" fmla="*/ 295 h 436"/>
                    <a:gd name="T42" fmla="*/ 434 w 487"/>
                    <a:gd name="T43" fmla="*/ 208 h 436"/>
                    <a:gd name="T44" fmla="*/ 390 w 487"/>
                    <a:gd name="T45" fmla="*/ 106 h 436"/>
                    <a:gd name="T46" fmla="*/ 265 w 487"/>
                    <a:gd name="T47" fmla="*/ 52 h 436"/>
                    <a:gd name="T48" fmla="*/ 160 w 487"/>
                    <a:gd name="T49" fmla="*/ 69 h 436"/>
                    <a:gd name="T50" fmla="*/ 70 w 487"/>
                    <a:gd name="T51" fmla="*/ 153 h 436"/>
                    <a:gd name="T52" fmla="*/ 69 w 487"/>
                    <a:gd name="T53" fmla="*/ 250 h 436"/>
                    <a:gd name="T54" fmla="*/ 101 w 487"/>
                    <a:gd name="T55" fmla="*/ 296 h 436"/>
                    <a:gd name="T56" fmla="*/ 104 w 487"/>
                    <a:gd name="T57" fmla="*/ 306 h 436"/>
                    <a:gd name="T58" fmla="*/ 100 w 487"/>
                    <a:gd name="T59" fmla="*/ 327 h 436"/>
                    <a:gd name="T60" fmla="*/ 88 w 487"/>
                    <a:gd name="T61" fmla="*/ 375 h 4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87" h="436">
                      <a:moveTo>
                        <a:pt x="16" y="436"/>
                      </a:moveTo>
                      <a:cubicBezTo>
                        <a:pt x="23" y="421"/>
                        <a:pt x="29" y="407"/>
                        <a:pt x="35" y="392"/>
                      </a:cubicBezTo>
                      <a:cubicBezTo>
                        <a:pt x="44" y="369"/>
                        <a:pt x="52" y="345"/>
                        <a:pt x="54" y="319"/>
                      </a:cubicBezTo>
                      <a:cubicBezTo>
                        <a:pt x="54" y="315"/>
                        <a:pt x="53" y="311"/>
                        <a:pt x="50" y="307"/>
                      </a:cubicBezTo>
                      <a:cubicBezTo>
                        <a:pt x="0" y="240"/>
                        <a:pt x="2" y="152"/>
                        <a:pt x="57" y="89"/>
                      </a:cubicBezTo>
                      <a:cubicBezTo>
                        <a:pt x="91" y="49"/>
                        <a:pt x="134" y="26"/>
                        <a:pt x="184" y="14"/>
                      </a:cubicBezTo>
                      <a:cubicBezTo>
                        <a:pt x="242" y="0"/>
                        <a:pt x="299" y="5"/>
                        <a:pt x="353" y="28"/>
                      </a:cubicBezTo>
                      <a:cubicBezTo>
                        <a:pt x="404" y="51"/>
                        <a:pt x="445" y="85"/>
                        <a:pt x="466" y="138"/>
                      </a:cubicBezTo>
                      <a:cubicBezTo>
                        <a:pt x="487" y="190"/>
                        <a:pt x="483" y="241"/>
                        <a:pt x="455" y="289"/>
                      </a:cubicBezTo>
                      <a:cubicBezTo>
                        <a:pt x="427" y="337"/>
                        <a:pt x="384" y="367"/>
                        <a:pt x="331" y="384"/>
                      </a:cubicBezTo>
                      <a:cubicBezTo>
                        <a:pt x="279" y="401"/>
                        <a:pt x="227" y="400"/>
                        <a:pt x="174" y="388"/>
                      </a:cubicBezTo>
                      <a:cubicBezTo>
                        <a:pt x="172" y="388"/>
                        <a:pt x="169" y="388"/>
                        <a:pt x="167" y="389"/>
                      </a:cubicBezTo>
                      <a:cubicBezTo>
                        <a:pt x="145" y="401"/>
                        <a:pt x="122" y="409"/>
                        <a:pt x="98" y="416"/>
                      </a:cubicBezTo>
                      <a:cubicBezTo>
                        <a:pt x="73" y="423"/>
                        <a:pt x="47" y="429"/>
                        <a:pt x="21" y="436"/>
                      </a:cubicBezTo>
                      <a:cubicBezTo>
                        <a:pt x="20" y="436"/>
                        <a:pt x="18" y="436"/>
                        <a:pt x="16" y="436"/>
                      </a:cubicBezTo>
                      <a:close/>
                      <a:moveTo>
                        <a:pt x="88" y="375"/>
                      </a:moveTo>
                      <a:cubicBezTo>
                        <a:pt x="89" y="375"/>
                        <a:pt x="90" y="375"/>
                        <a:pt x="91" y="374"/>
                      </a:cubicBezTo>
                      <a:cubicBezTo>
                        <a:pt x="115" y="367"/>
                        <a:pt x="139" y="357"/>
                        <a:pt x="162" y="344"/>
                      </a:cubicBezTo>
                      <a:cubicBezTo>
                        <a:pt x="166" y="341"/>
                        <a:pt x="170" y="340"/>
                        <a:pt x="175" y="341"/>
                      </a:cubicBezTo>
                      <a:cubicBezTo>
                        <a:pt x="212" y="351"/>
                        <a:pt x="250" y="354"/>
                        <a:pt x="288" y="348"/>
                      </a:cubicBezTo>
                      <a:cubicBezTo>
                        <a:pt x="329" y="341"/>
                        <a:pt x="365" y="325"/>
                        <a:pt x="394" y="295"/>
                      </a:cubicBezTo>
                      <a:cubicBezTo>
                        <a:pt x="418" y="270"/>
                        <a:pt x="432" y="242"/>
                        <a:pt x="434" y="208"/>
                      </a:cubicBezTo>
                      <a:cubicBezTo>
                        <a:pt x="436" y="167"/>
                        <a:pt x="419" y="133"/>
                        <a:pt x="390" y="106"/>
                      </a:cubicBezTo>
                      <a:cubicBezTo>
                        <a:pt x="355" y="72"/>
                        <a:pt x="312" y="56"/>
                        <a:pt x="265" y="52"/>
                      </a:cubicBezTo>
                      <a:cubicBezTo>
                        <a:pt x="229" y="50"/>
                        <a:pt x="194" y="54"/>
                        <a:pt x="160" y="69"/>
                      </a:cubicBezTo>
                      <a:cubicBezTo>
                        <a:pt x="120" y="86"/>
                        <a:pt x="88" y="112"/>
                        <a:pt x="70" y="153"/>
                      </a:cubicBezTo>
                      <a:cubicBezTo>
                        <a:pt x="56" y="185"/>
                        <a:pt x="56" y="218"/>
                        <a:pt x="69" y="250"/>
                      </a:cubicBezTo>
                      <a:cubicBezTo>
                        <a:pt x="76" y="268"/>
                        <a:pt x="88" y="283"/>
                        <a:pt x="101" y="296"/>
                      </a:cubicBezTo>
                      <a:cubicBezTo>
                        <a:pt x="104" y="299"/>
                        <a:pt x="105" y="302"/>
                        <a:pt x="104" y="306"/>
                      </a:cubicBezTo>
                      <a:cubicBezTo>
                        <a:pt x="103" y="313"/>
                        <a:pt x="102" y="320"/>
                        <a:pt x="100" y="327"/>
                      </a:cubicBezTo>
                      <a:cubicBezTo>
                        <a:pt x="96" y="343"/>
                        <a:pt x="92" y="359"/>
                        <a:pt x="88" y="37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Freeform 35"/>
                <p:cNvSpPr>
                  <a:spLocks/>
                </p:cNvSpPr>
                <p:nvPr/>
              </p:nvSpPr>
              <p:spPr bwMode="gray">
                <a:xfrm>
                  <a:off x="7975479" y="4305203"/>
                  <a:ext cx="87000" cy="189613"/>
                </a:xfrm>
                <a:custGeom>
                  <a:avLst/>
                  <a:gdLst>
                    <a:gd name="T0" fmla="*/ 0 w 55"/>
                    <a:gd name="T1" fmla="*/ 118 h 118"/>
                    <a:gd name="T2" fmla="*/ 0 w 55"/>
                    <a:gd name="T3" fmla="*/ 0 h 118"/>
                    <a:gd name="T4" fmla="*/ 55 w 55"/>
                    <a:gd name="T5" fmla="*/ 0 h 118"/>
                    <a:gd name="T6" fmla="*/ 55 w 55"/>
                    <a:gd name="T7" fmla="*/ 118 h 118"/>
                    <a:gd name="T8" fmla="*/ 0 w 55"/>
                    <a:gd name="T9" fmla="*/ 118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18">
                      <a:moveTo>
                        <a:pt x="0" y="118"/>
                      </a:moveTo>
                      <a:cubicBezTo>
                        <a:pt x="0" y="78"/>
                        <a:pt x="0" y="39"/>
                        <a:pt x="0" y="0"/>
                      </a:cubicBezTo>
                      <a:cubicBezTo>
                        <a:pt x="18" y="0"/>
                        <a:pt x="36" y="0"/>
                        <a:pt x="55" y="0"/>
                      </a:cubicBezTo>
                      <a:cubicBezTo>
                        <a:pt x="55" y="39"/>
                        <a:pt x="55" y="78"/>
                        <a:pt x="55" y="118"/>
                      </a:cubicBezTo>
                      <a:cubicBezTo>
                        <a:pt x="36" y="118"/>
                        <a:pt x="18" y="118"/>
                        <a:pt x="0" y="1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 35"/>
                <p:cNvSpPr>
                  <a:spLocks/>
                </p:cNvSpPr>
                <p:nvPr/>
              </p:nvSpPr>
              <p:spPr bwMode="gray">
                <a:xfrm>
                  <a:off x="7971017" y="4166897"/>
                  <a:ext cx="95923" cy="95922"/>
                </a:xfrm>
                <a:custGeom>
                  <a:avLst/>
                  <a:gdLst>
                    <a:gd name="T0" fmla="*/ 30 w 61"/>
                    <a:gd name="T1" fmla="*/ 60 h 60"/>
                    <a:gd name="T2" fmla="*/ 0 w 61"/>
                    <a:gd name="T3" fmla="*/ 30 h 60"/>
                    <a:gd name="T4" fmla="*/ 30 w 61"/>
                    <a:gd name="T5" fmla="*/ 0 h 60"/>
                    <a:gd name="T6" fmla="*/ 60 w 61"/>
                    <a:gd name="T7" fmla="*/ 30 h 60"/>
                    <a:gd name="T8" fmla="*/ 30 w 61"/>
                    <a:gd name="T9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60">
                      <a:moveTo>
                        <a:pt x="30" y="60"/>
                      </a:moveTo>
                      <a:cubicBezTo>
                        <a:pt x="13" y="60"/>
                        <a:pt x="0" y="46"/>
                        <a:pt x="0" y="30"/>
                      </a:cubicBezTo>
                      <a:cubicBezTo>
                        <a:pt x="1" y="13"/>
                        <a:pt x="14" y="0"/>
                        <a:pt x="30" y="0"/>
                      </a:cubicBezTo>
                      <a:cubicBezTo>
                        <a:pt x="47" y="0"/>
                        <a:pt x="61" y="14"/>
                        <a:pt x="60" y="30"/>
                      </a:cubicBezTo>
                      <a:cubicBezTo>
                        <a:pt x="60" y="47"/>
                        <a:pt x="47" y="60"/>
                        <a:pt x="30" y="6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3" name="Gruppieren 2"/>
            <p:cNvGrpSpPr/>
            <p:nvPr/>
          </p:nvGrpSpPr>
          <p:grpSpPr>
            <a:xfrm>
              <a:off x="3484522" y="2675360"/>
              <a:ext cx="724601" cy="725023"/>
              <a:chOff x="3484522" y="2675360"/>
              <a:chExt cx="724601" cy="725023"/>
            </a:xfrm>
          </p:grpSpPr>
          <p:sp>
            <p:nvSpPr>
              <p:cNvPr id="21" name="Ellipse 20"/>
              <p:cNvSpPr/>
              <p:nvPr/>
            </p:nvSpPr>
            <p:spPr bwMode="gray">
              <a:xfrm>
                <a:off x="3484522" y="2675360"/>
                <a:ext cx="724601" cy="725023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80000"/>
                  </a:lnSpc>
                  <a:spcAft>
                    <a:spcPts val="750"/>
                  </a:spcAft>
                </a:pPr>
                <a:endParaRPr lang="en-US" sz="1050" dirty="0">
                  <a:latin typeface="Bebas Neue" panose="020B0506020202020201" pitchFamily="34" charset="0"/>
                </a:endParaRPr>
              </a:p>
            </p:txBody>
          </p:sp>
          <p:grpSp>
            <p:nvGrpSpPr>
              <p:cNvPr id="27" name="METRO ICON - checklist"/>
              <p:cNvGrpSpPr>
                <a:grpSpLocks noChangeAspect="1"/>
              </p:cNvGrpSpPr>
              <p:nvPr/>
            </p:nvGrpSpPr>
            <p:grpSpPr bwMode="gray">
              <a:xfrm>
                <a:off x="3673401" y="2835877"/>
                <a:ext cx="346839" cy="405705"/>
                <a:chOff x="701218" y="3421798"/>
                <a:chExt cx="419463" cy="490655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28" name="Freeform 19"/>
                <p:cNvSpPr>
                  <a:spLocks noEditPoints="1"/>
                </p:cNvSpPr>
                <p:nvPr/>
              </p:nvSpPr>
              <p:spPr bwMode="gray">
                <a:xfrm>
                  <a:off x="701218" y="3421798"/>
                  <a:ext cx="419463" cy="490655"/>
                </a:xfrm>
                <a:custGeom>
                  <a:avLst/>
                  <a:gdLst>
                    <a:gd name="T0" fmla="*/ 306 w 306"/>
                    <a:gd name="T1" fmla="*/ 357 h 357"/>
                    <a:gd name="T2" fmla="*/ 0 w 306"/>
                    <a:gd name="T3" fmla="*/ 357 h 357"/>
                    <a:gd name="T4" fmla="*/ 0 w 306"/>
                    <a:gd name="T5" fmla="*/ 28 h 357"/>
                    <a:gd name="T6" fmla="*/ 5 w 306"/>
                    <a:gd name="T7" fmla="*/ 28 h 357"/>
                    <a:gd name="T8" fmla="*/ 49 w 306"/>
                    <a:gd name="T9" fmla="*/ 28 h 357"/>
                    <a:gd name="T10" fmla="*/ 74 w 306"/>
                    <a:gd name="T11" fmla="*/ 18 h 357"/>
                    <a:gd name="T12" fmla="*/ 88 w 306"/>
                    <a:gd name="T13" fmla="*/ 3 h 357"/>
                    <a:gd name="T14" fmla="*/ 94 w 306"/>
                    <a:gd name="T15" fmla="*/ 1 h 357"/>
                    <a:gd name="T16" fmla="*/ 211 w 306"/>
                    <a:gd name="T17" fmla="*/ 1 h 357"/>
                    <a:gd name="T18" fmla="*/ 217 w 306"/>
                    <a:gd name="T19" fmla="*/ 3 h 357"/>
                    <a:gd name="T20" fmla="*/ 232 w 306"/>
                    <a:gd name="T21" fmla="*/ 18 h 357"/>
                    <a:gd name="T22" fmla="*/ 257 w 306"/>
                    <a:gd name="T23" fmla="*/ 28 h 357"/>
                    <a:gd name="T24" fmla="*/ 301 w 306"/>
                    <a:gd name="T25" fmla="*/ 28 h 357"/>
                    <a:gd name="T26" fmla="*/ 306 w 306"/>
                    <a:gd name="T27" fmla="*/ 28 h 357"/>
                    <a:gd name="T28" fmla="*/ 306 w 306"/>
                    <a:gd name="T29" fmla="*/ 357 h 357"/>
                    <a:gd name="T30" fmla="*/ 270 w 306"/>
                    <a:gd name="T31" fmla="*/ 322 h 357"/>
                    <a:gd name="T32" fmla="*/ 270 w 306"/>
                    <a:gd name="T33" fmla="*/ 62 h 357"/>
                    <a:gd name="T34" fmla="*/ 221 w 306"/>
                    <a:gd name="T35" fmla="*/ 63 h 357"/>
                    <a:gd name="T36" fmla="*/ 217 w 306"/>
                    <a:gd name="T37" fmla="*/ 65 h 357"/>
                    <a:gd name="T38" fmla="*/ 200 w 306"/>
                    <a:gd name="T39" fmla="*/ 81 h 357"/>
                    <a:gd name="T40" fmla="*/ 194 w 306"/>
                    <a:gd name="T41" fmla="*/ 84 h 357"/>
                    <a:gd name="T42" fmla="*/ 113 w 306"/>
                    <a:gd name="T43" fmla="*/ 84 h 357"/>
                    <a:gd name="T44" fmla="*/ 107 w 306"/>
                    <a:gd name="T45" fmla="*/ 82 h 357"/>
                    <a:gd name="T46" fmla="*/ 91 w 306"/>
                    <a:gd name="T47" fmla="*/ 65 h 357"/>
                    <a:gd name="T48" fmla="*/ 84 w 306"/>
                    <a:gd name="T49" fmla="*/ 63 h 357"/>
                    <a:gd name="T50" fmla="*/ 39 w 306"/>
                    <a:gd name="T51" fmla="*/ 62 h 357"/>
                    <a:gd name="T52" fmla="*/ 34 w 306"/>
                    <a:gd name="T53" fmla="*/ 63 h 357"/>
                    <a:gd name="T54" fmla="*/ 34 w 306"/>
                    <a:gd name="T55" fmla="*/ 322 h 357"/>
                    <a:gd name="T56" fmla="*/ 270 w 306"/>
                    <a:gd name="T57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06" h="357">
                      <a:moveTo>
                        <a:pt x="306" y="357"/>
                      </a:moveTo>
                      <a:cubicBezTo>
                        <a:pt x="204" y="357"/>
                        <a:pt x="102" y="357"/>
                        <a:pt x="0" y="357"/>
                      </a:cubicBezTo>
                      <a:cubicBezTo>
                        <a:pt x="0" y="248"/>
                        <a:pt x="0" y="138"/>
                        <a:pt x="0" y="28"/>
                      </a:cubicBezTo>
                      <a:cubicBezTo>
                        <a:pt x="2" y="28"/>
                        <a:pt x="4" y="28"/>
                        <a:pt x="5" y="28"/>
                      </a:cubicBezTo>
                      <a:cubicBezTo>
                        <a:pt x="20" y="28"/>
                        <a:pt x="34" y="28"/>
                        <a:pt x="49" y="28"/>
                      </a:cubicBezTo>
                      <a:cubicBezTo>
                        <a:pt x="59" y="28"/>
                        <a:pt x="67" y="25"/>
                        <a:pt x="74" y="18"/>
                      </a:cubicBezTo>
                      <a:cubicBezTo>
                        <a:pt x="78" y="13"/>
                        <a:pt x="83" y="8"/>
                        <a:pt x="88" y="3"/>
                      </a:cubicBezTo>
                      <a:cubicBezTo>
                        <a:pt x="90" y="2"/>
                        <a:pt x="92" y="1"/>
                        <a:pt x="94" y="1"/>
                      </a:cubicBezTo>
                      <a:cubicBezTo>
                        <a:pt x="133" y="0"/>
                        <a:pt x="172" y="0"/>
                        <a:pt x="211" y="1"/>
                      </a:cubicBezTo>
                      <a:cubicBezTo>
                        <a:pt x="213" y="1"/>
                        <a:pt x="216" y="2"/>
                        <a:pt x="217" y="3"/>
                      </a:cubicBezTo>
                      <a:cubicBezTo>
                        <a:pt x="222" y="8"/>
                        <a:pt x="227" y="13"/>
                        <a:pt x="232" y="18"/>
                      </a:cubicBezTo>
                      <a:cubicBezTo>
                        <a:pt x="239" y="25"/>
                        <a:pt x="247" y="28"/>
                        <a:pt x="257" y="28"/>
                      </a:cubicBezTo>
                      <a:cubicBezTo>
                        <a:pt x="271" y="28"/>
                        <a:pt x="286" y="28"/>
                        <a:pt x="301" y="28"/>
                      </a:cubicBezTo>
                      <a:cubicBezTo>
                        <a:pt x="302" y="28"/>
                        <a:pt x="304" y="28"/>
                        <a:pt x="306" y="28"/>
                      </a:cubicBezTo>
                      <a:cubicBezTo>
                        <a:pt x="306" y="138"/>
                        <a:pt x="306" y="247"/>
                        <a:pt x="306" y="357"/>
                      </a:cubicBezTo>
                      <a:close/>
                      <a:moveTo>
                        <a:pt x="270" y="322"/>
                      </a:moveTo>
                      <a:cubicBezTo>
                        <a:pt x="270" y="235"/>
                        <a:pt x="270" y="149"/>
                        <a:pt x="270" y="62"/>
                      </a:cubicBezTo>
                      <a:cubicBezTo>
                        <a:pt x="254" y="62"/>
                        <a:pt x="238" y="62"/>
                        <a:pt x="221" y="63"/>
                      </a:cubicBezTo>
                      <a:cubicBezTo>
                        <a:pt x="220" y="63"/>
                        <a:pt x="218" y="64"/>
                        <a:pt x="217" y="65"/>
                      </a:cubicBezTo>
                      <a:cubicBezTo>
                        <a:pt x="211" y="70"/>
                        <a:pt x="206" y="76"/>
                        <a:pt x="200" y="81"/>
                      </a:cubicBezTo>
                      <a:cubicBezTo>
                        <a:pt x="198" y="83"/>
                        <a:pt x="196" y="84"/>
                        <a:pt x="194" y="84"/>
                      </a:cubicBezTo>
                      <a:cubicBezTo>
                        <a:pt x="167" y="84"/>
                        <a:pt x="140" y="84"/>
                        <a:pt x="113" y="84"/>
                      </a:cubicBezTo>
                      <a:cubicBezTo>
                        <a:pt x="111" y="84"/>
                        <a:pt x="109" y="83"/>
                        <a:pt x="107" y="82"/>
                      </a:cubicBezTo>
                      <a:cubicBezTo>
                        <a:pt x="102" y="76"/>
                        <a:pt x="97" y="71"/>
                        <a:pt x="91" y="65"/>
                      </a:cubicBezTo>
                      <a:cubicBezTo>
                        <a:pt x="89" y="64"/>
                        <a:pt x="87" y="63"/>
                        <a:pt x="84" y="63"/>
                      </a:cubicBezTo>
                      <a:cubicBezTo>
                        <a:pt x="69" y="62"/>
                        <a:pt x="54" y="62"/>
                        <a:pt x="39" y="62"/>
                      </a:cubicBezTo>
                      <a:cubicBezTo>
                        <a:pt x="37" y="62"/>
                        <a:pt x="36" y="63"/>
                        <a:pt x="34" y="63"/>
                      </a:cubicBezTo>
                      <a:cubicBezTo>
                        <a:pt x="34" y="149"/>
                        <a:pt x="34" y="236"/>
                        <a:pt x="34" y="322"/>
                      </a:cubicBezTo>
                      <a:cubicBezTo>
                        <a:pt x="113" y="322"/>
                        <a:pt x="191" y="322"/>
                        <a:pt x="270" y="3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19"/>
                <p:cNvSpPr>
                  <a:spLocks/>
                </p:cNvSpPr>
                <p:nvPr/>
              </p:nvSpPr>
              <p:spPr bwMode="gray">
                <a:xfrm>
                  <a:off x="787803" y="3581500"/>
                  <a:ext cx="125070" cy="105827"/>
                </a:xfrm>
                <a:custGeom>
                  <a:avLst/>
                  <a:gdLst>
                    <a:gd name="T0" fmla="*/ 0 w 91"/>
                    <a:gd name="T1" fmla="*/ 39 h 78"/>
                    <a:gd name="T2" fmla="*/ 6 w 91"/>
                    <a:gd name="T3" fmla="*/ 34 h 78"/>
                    <a:gd name="T4" fmla="*/ 10 w 91"/>
                    <a:gd name="T5" fmla="*/ 34 h 78"/>
                    <a:gd name="T6" fmla="*/ 33 w 91"/>
                    <a:gd name="T7" fmla="*/ 47 h 78"/>
                    <a:gd name="T8" fmla="*/ 88 w 91"/>
                    <a:gd name="T9" fmla="*/ 0 h 78"/>
                    <a:gd name="T10" fmla="*/ 87 w 91"/>
                    <a:gd name="T11" fmla="*/ 9 h 78"/>
                    <a:gd name="T12" fmla="*/ 43 w 91"/>
                    <a:gd name="T13" fmla="*/ 66 h 78"/>
                    <a:gd name="T14" fmla="*/ 37 w 91"/>
                    <a:gd name="T15" fmla="*/ 77 h 78"/>
                    <a:gd name="T16" fmla="*/ 36 w 91"/>
                    <a:gd name="T17" fmla="*/ 78 h 78"/>
                    <a:gd name="T18" fmla="*/ 0 w 91"/>
                    <a:gd name="T19" fmla="*/ 39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1" h="78">
                      <a:moveTo>
                        <a:pt x="0" y="39"/>
                      </a:moveTo>
                      <a:cubicBezTo>
                        <a:pt x="2" y="37"/>
                        <a:pt x="4" y="35"/>
                        <a:pt x="6" y="34"/>
                      </a:cubicBezTo>
                      <a:cubicBezTo>
                        <a:pt x="7" y="33"/>
                        <a:pt x="9" y="33"/>
                        <a:pt x="10" y="34"/>
                      </a:cubicBezTo>
                      <a:cubicBezTo>
                        <a:pt x="18" y="38"/>
                        <a:pt x="25" y="42"/>
                        <a:pt x="33" y="47"/>
                      </a:cubicBezTo>
                      <a:cubicBezTo>
                        <a:pt x="49" y="29"/>
                        <a:pt x="67" y="12"/>
                        <a:pt x="88" y="0"/>
                      </a:cubicBezTo>
                      <a:cubicBezTo>
                        <a:pt x="91" y="3"/>
                        <a:pt x="91" y="6"/>
                        <a:pt x="87" y="9"/>
                      </a:cubicBezTo>
                      <a:cubicBezTo>
                        <a:pt x="69" y="25"/>
                        <a:pt x="55" y="45"/>
                        <a:pt x="43" y="66"/>
                      </a:cubicBezTo>
                      <a:cubicBezTo>
                        <a:pt x="41" y="70"/>
                        <a:pt x="39" y="74"/>
                        <a:pt x="37" y="77"/>
                      </a:cubicBezTo>
                      <a:cubicBezTo>
                        <a:pt x="37" y="77"/>
                        <a:pt x="36" y="78"/>
                        <a:pt x="36" y="78"/>
                      </a:cubicBezTo>
                      <a:cubicBezTo>
                        <a:pt x="24" y="65"/>
                        <a:pt x="12" y="52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19"/>
                <p:cNvSpPr>
                  <a:spLocks/>
                </p:cNvSpPr>
                <p:nvPr/>
              </p:nvSpPr>
              <p:spPr bwMode="gray">
                <a:xfrm>
                  <a:off x="787804" y="3708492"/>
                  <a:ext cx="125070" cy="107751"/>
                </a:xfrm>
                <a:custGeom>
                  <a:avLst/>
                  <a:gdLst>
                    <a:gd name="T0" fmla="*/ 88 w 91"/>
                    <a:gd name="T1" fmla="*/ 0 h 78"/>
                    <a:gd name="T2" fmla="*/ 87 w 91"/>
                    <a:gd name="T3" fmla="*/ 9 h 78"/>
                    <a:gd name="T4" fmla="*/ 43 w 91"/>
                    <a:gd name="T5" fmla="*/ 66 h 78"/>
                    <a:gd name="T6" fmla="*/ 36 w 91"/>
                    <a:gd name="T7" fmla="*/ 78 h 78"/>
                    <a:gd name="T8" fmla="*/ 0 w 91"/>
                    <a:gd name="T9" fmla="*/ 39 h 78"/>
                    <a:gd name="T10" fmla="*/ 5 w 91"/>
                    <a:gd name="T11" fmla="*/ 34 h 78"/>
                    <a:gd name="T12" fmla="*/ 10 w 91"/>
                    <a:gd name="T13" fmla="*/ 33 h 78"/>
                    <a:gd name="T14" fmla="*/ 28 w 91"/>
                    <a:gd name="T15" fmla="*/ 44 h 78"/>
                    <a:gd name="T16" fmla="*/ 33 w 91"/>
                    <a:gd name="T17" fmla="*/ 47 h 78"/>
                    <a:gd name="T18" fmla="*/ 88 w 91"/>
                    <a:gd name="T1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1" h="78">
                      <a:moveTo>
                        <a:pt x="88" y="0"/>
                      </a:moveTo>
                      <a:cubicBezTo>
                        <a:pt x="91" y="3"/>
                        <a:pt x="90" y="6"/>
                        <a:pt x="87" y="9"/>
                      </a:cubicBezTo>
                      <a:cubicBezTo>
                        <a:pt x="69" y="25"/>
                        <a:pt x="55" y="45"/>
                        <a:pt x="43" y="66"/>
                      </a:cubicBezTo>
                      <a:cubicBezTo>
                        <a:pt x="41" y="70"/>
                        <a:pt x="39" y="74"/>
                        <a:pt x="36" y="78"/>
                      </a:cubicBezTo>
                      <a:cubicBezTo>
                        <a:pt x="24" y="65"/>
                        <a:pt x="12" y="52"/>
                        <a:pt x="0" y="39"/>
                      </a:cubicBezTo>
                      <a:cubicBezTo>
                        <a:pt x="2" y="38"/>
                        <a:pt x="3" y="36"/>
                        <a:pt x="5" y="34"/>
                      </a:cubicBezTo>
                      <a:cubicBezTo>
                        <a:pt x="6" y="32"/>
                        <a:pt x="8" y="32"/>
                        <a:pt x="10" y="33"/>
                      </a:cubicBezTo>
                      <a:cubicBezTo>
                        <a:pt x="16" y="37"/>
                        <a:pt x="22" y="41"/>
                        <a:pt x="28" y="44"/>
                      </a:cubicBezTo>
                      <a:cubicBezTo>
                        <a:pt x="30" y="45"/>
                        <a:pt x="31" y="46"/>
                        <a:pt x="33" y="47"/>
                      </a:cubicBezTo>
                      <a:cubicBezTo>
                        <a:pt x="49" y="28"/>
                        <a:pt x="67" y="12"/>
                        <a:pt x="8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19"/>
                <p:cNvSpPr>
                  <a:spLocks/>
                </p:cNvSpPr>
                <p:nvPr/>
              </p:nvSpPr>
              <p:spPr bwMode="gray">
                <a:xfrm>
                  <a:off x="947506" y="3600740"/>
                  <a:ext cx="82739" cy="23090"/>
                </a:xfrm>
                <a:custGeom>
                  <a:avLst/>
                  <a:gdLst>
                    <a:gd name="T0" fmla="*/ 0 w 61"/>
                    <a:gd name="T1" fmla="*/ 17 h 17"/>
                    <a:gd name="T2" fmla="*/ 0 w 61"/>
                    <a:gd name="T3" fmla="*/ 0 h 17"/>
                    <a:gd name="T4" fmla="*/ 61 w 61"/>
                    <a:gd name="T5" fmla="*/ 0 h 17"/>
                    <a:gd name="T6" fmla="*/ 61 w 61"/>
                    <a:gd name="T7" fmla="*/ 17 h 17"/>
                    <a:gd name="T8" fmla="*/ 0 w 61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17">
                      <a:moveTo>
                        <a:pt x="0" y="17"/>
                      </a:moveTo>
                      <a:cubicBezTo>
                        <a:pt x="0" y="11"/>
                        <a:pt x="0" y="6"/>
                        <a:pt x="0" y="0"/>
                      </a:cubicBezTo>
                      <a:cubicBezTo>
                        <a:pt x="20" y="0"/>
                        <a:pt x="40" y="0"/>
                        <a:pt x="61" y="0"/>
                      </a:cubicBezTo>
                      <a:cubicBezTo>
                        <a:pt x="61" y="6"/>
                        <a:pt x="61" y="11"/>
                        <a:pt x="61" y="17"/>
                      </a:cubicBezTo>
                      <a:cubicBezTo>
                        <a:pt x="41" y="17"/>
                        <a:pt x="21" y="17"/>
                        <a:pt x="0" y="1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19"/>
                <p:cNvSpPr>
                  <a:spLocks/>
                </p:cNvSpPr>
                <p:nvPr/>
              </p:nvSpPr>
              <p:spPr bwMode="gray">
                <a:xfrm>
                  <a:off x="949429" y="3646918"/>
                  <a:ext cx="80814" cy="21165"/>
                </a:xfrm>
                <a:custGeom>
                  <a:avLst/>
                  <a:gdLst>
                    <a:gd name="T0" fmla="*/ 60 w 60"/>
                    <a:gd name="T1" fmla="*/ 0 h 16"/>
                    <a:gd name="T2" fmla="*/ 60 w 60"/>
                    <a:gd name="T3" fmla="*/ 16 h 16"/>
                    <a:gd name="T4" fmla="*/ 0 w 60"/>
                    <a:gd name="T5" fmla="*/ 16 h 16"/>
                    <a:gd name="T6" fmla="*/ 0 w 60"/>
                    <a:gd name="T7" fmla="*/ 0 h 16"/>
                    <a:gd name="T8" fmla="*/ 60 w 60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16">
                      <a:moveTo>
                        <a:pt x="60" y="0"/>
                      </a:moveTo>
                      <a:cubicBezTo>
                        <a:pt x="60" y="5"/>
                        <a:pt x="60" y="11"/>
                        <a:pt x="60" y="16"/>
                      </a:cubicBezTo>
                      <a:cubicBezTo>
                        <a:pt x="40" y="16"/>
                        <a:pt x="20" y="16"/>
                        <a:pt x="0" y="16"/>
                      </a:cubicBezTo>
                      <a:cubicBezTo>
                        <a:pt x="0" y="11"/>
                        <a:pt x="0" y="5"/>
                        <a:pt x="0" y="0"/>
                      </a:cubicBezTo>
                      <a:cubicBezTo>
                        <a:pt x="20" y="0"/>
                        <a:pt x="39" y="0"/>
                        <a:pt x="6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19"/>
                <p:cNvSpPr>
                  <a:spLocks/>
                </p:cNvSpPr>
                <p:nvPr/>
              </p:nvSpPr>
              <p:spPr bwMode="gray">
                <a:xfrm>
                  <a:off x="947501" y="3739276"/>
                  <a:ext cx="82739" cy="25013"/>
                </a:xfrm>
                <a:custGeom>
                  <a:avLst/>
                  <a:gdLst>
                    <a:gd name="T0" fmla="*/ 0 w 61"/>
                    <a:gd name="T1" fmla="*/ 0 h 17"/>
                    <a:gd name="T2" fmla="*/ 61 w 61"/>
                    <a:gd name="T3" fmla="*/ 0 h 17"/>
                    <a:gd name="T4" fmla="*/ 61 w 61"/>
                    <a:gd name="T5" fmla="*/ 17 h 17"/>
                    <a:gd name="T6" fmla="*/ 0 w 61"/>
                    <a:gd name="T7" fmla="*/ 17 h 17"/>
                    <a:gd name="T8" fmla="*/ 0 w 61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17">
                      <a:moveTo>
                        <a:pt x="0" y="0"/>
                      </a:moveTo>
                      <a:cubicBezTo>
                        <a:pt x="21" y="0"/>
                        <a:pt x="40" y="0"/>
                        <a:pt x="61" y="0"/>
                      </a:cubicBezTo>
                      <a:cubicBezTo>
                        <a:pt x="61" y="6"/>
                        <a:pt x="61" y="11"/>
                        <a:pt x="61" y="17"/>
                      </a:cubicBezTo>
                      <a:cubicBezTo>
                        <a:pt x="41" y="17"/>
                        <a:pt x="21" y="17"/>
                        <a:pt x="0" y="17"/>
                      </a:cubicBezTo>
                      <a:cubicBezTo>
                        <a:pt x="0" y="11"/>
                        <a:pt x="0" y="6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19"/>
                <p:cNvSpPr>
                  <a:spLocks/>
                </p:cNvSpPr>
                <p:nvPr/>
              </p:nvSpPr>
              <p:spPr bwMode="gray">
                <a:xfrm>
                  <a:off x="949419" y="3785449"/>
                  <a:ext cx="80814" cy="21165"/>
                </a:xfrm>
                <a:custGeom>
                  <a:avLst/>
                  <a:gdLst>
                    <a:gd name="T0" fmla="*/ 60 w 60"/>
                    <a:gd name="T1" fmla="*/ 0 h 16"/>
                    <a:gd name="T2" fmla="*/ 60 w 60"/>
                    <a:gd name="T3" fmla="*/ 16 h 16"/>
                    <a:gd name="T4" fmla="*/ 0 w 60"/>
                    <a:gd name="T5" fmla="*/ 16 h 16"/>
                    <a:gd name="T6" fmla="*/ 0 w 60"/>
                    <a:gd name="T7" fmla="*/ 0 h 16"/>
                    <a:gd name="T8" fmla="*/ 60 w 60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16">
                      <a:moveTo>
                        <a:pt x="60" y="0"/>
                      </a:moveTo>
                      <a:cubicBezTo>
                        <a:pt x="60" y="6"/>
                        <a:pt x="60" y="11"/>
                        <a:pt x="60" y="16"/>
                      </a:cubicBezTo>
                      <a:cubicBezTo>
                        <a:pt x="40" y="16"/>
                        <a:pt x="20" y="16"/>
                        <a:pt x="0" y="16"/>
                      </a:cubicBezTo>
                      <a:cubicBezTo>
                        <a:pt x="0" y="11"/>
                        <a:pt x="0" y="6"/>
                        <a:pt x="0" y="0"/>
                      </a:cubicBezTo>
                      <a:cubicBezTo>
                        <a:pt x="20" y="0"/>
                        <a:pt x="39" y="0"/>
                        <a:pt x="6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4" name="Gruppieren 3"/>
            <p:cNvGrpSpPr/>
            <p:nvPr/>
          </p:nvGrpSpPr>
          <p:grpSpPr>
            <a:xfrm>
              <a:off x="5721897" y="2375038"/>
              <a:ext cx="724601" cy="725023"/>
              <a:chOff x="5721897" y="2375038"/>
              <a:chExt cx="724601" cy="725023"/>
            </a:xfrm>
          </p:grpSpPr>
          <p:sp>
            <p:nvSpPr>
              <p:cNvPr id="20" name="Ellipse 19"/>
              <p:cNvSpPr/>
              <p:nvPr/>
            </p:nvSpPr>
            <p:spPr bwMode="gray">
              <a:xfrm>
                <a:off x="5721897" y="2375038"/>
                <a:ext cx="724601" cy="725023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80000"/>
                  </a:lnSpc>
                  <a:spcAft>
                    <a:spcPts val="750"/>
                  </a:spcAft>
                </a:pPr>
                <a:endParaRPr lang="en-US" sz="1050" dirty="0">
                  <a:latin typeface="Bebas Neue" panose="020B0506020202020201" pitchFamily="34" charset="0"/>
                </a:endParaRPr>
              </a:p>
            </p:txBody>
          </p:sp>
          <p:grpSp>
            <p:nvGrpSpPr>
              <p:cNvPr id="35" name="METRO ICON - target 2"/>
              <p:cNvGrpSpPr>
                <a:grpSpLocks noChangeAspect="1"/>
              </p:cNvGrpSpPr>
              <p:nvPr/>
            </p:nvGrpSpPr>
            <p:grpSpPr bwMode="gray">
              <a:xfrm>
                <a:off x="5888310" y="2543527"/>
                <a:ext cx="416016" cy="424402"/>
                <a:chOff x="7135094" y="4331687"/>
                <a:chExt cx="510371" cy="520659"/>
              </a:xfrm>
              <a:solidFill>
                <a:schemeClr val="accent1">
                  <a:lumMod val="50000"/>
                </a:schemeClr>
              </a:solidFill>
            </p:grpSpPr>
            <p:sp>
              <p:nvSpPr>
                <p:cNvPr id="36" name="Freeform 33"/>
                <p:cNvSpPr>
                  <a:spLocks/>
                </p:cNvSpPr>
                <p:nvPr/>
              </p:nvSpPr>
              <p:spPr bwMode="gray">
                <a:xfrm>
                  <a:off x="7135094" y="4331687"/>
                  <a:ext cx="302518" cy="520659"/>
                </a:xfrm>
                <a:custGeom>
                  <a:avLst/>
                  <a:gdLst>
                    <a:gd name="T0" fmla="*/ 207 w 207"/>
                    <a:gd name="T1" fmla="*/ 135 h 354"/>
                    <a:gd name="T2" fmla="*/ 189 w 207"/>
                    <a:gd name="T3" fmla="*/ 135 h 354"/>
                    <a:gd name="T4" fmla="*/ 186 w 207"/>
                    <a:gd name="T5" fmla="*/ 132 h 354"/>
                    <a:gd name="T6" fmla="*/ 170 w 207"/>
                    <a:gd name="T7" fmla="*/ 84 h 354"/>
                    <a:gd name="T8" fmla="*/ 140 w 207"/>
                    <a:gd name="T9" fmla="*/ 46 h 354"/>
                    <a:gd name="T10" fmla="*/ 72 w 207"/>
                    <a:gd name="T11" fmla="*/ 47 h 354"/>
                    <a:gd name="T12" fmla="*/ 35 w 207"/>
                    <a:gd name="T13" fmla="*/ 101 h 354"/>
                    <a:gd name="T14" fmla="*/ 23 w 207"/>
                    <a:gd name="T15" fmla="*/ 200 h 354"/>
                    <a:gd name="T16" fmla="*/ 46 w 207"/>
                    <a:gd name="T17" fmla="*/ 274 h 354"/>
                    <a:gd name="T18" fmla="*/ 77 w 207"/>
                    <a:gd name="T19" fmla="*/ 308 h 354"/>
                    <a:gd name="T20" fmla="*/ 140 w 207"/>
                    <a:gd name="T21" fmla="*/ 303 h 354"/>
                    <a:gd name="T22" fmla="*/ 176 w 207"/>
                    <a:gd name="T23" fmla="*/ 251 h 354"/>
                    <a:gd name="T24" fmla="*/ 186 w 207"/>
                    <a:gd name="T25" fmla="*/ 215 h 354"/>
                    <a:gd name="T26" fmla="*/ 191 w 207"/>
                    <a:gd name="T27" fmla="*/ 211 h 354"/>
                    <a:gd name="T28" fmla="*/ 207 w 207"/>
                    <a:gd name="T29" fmla="*/ 211 h 354"/>
                    <a:gd name="T30" fmla="*/ 205 w 207"/>
                    <a:gd name="T31" fmla="*/ 225 h 354"/>
                    <a:gd name="T32" fmla="*/ 179 w 207"/>
                    <a:gd name="T33" fmla="*/ 298 h 354"/>
                    <a:gd name="T34" fmla="*/ 138 w 207"/>
                    <a:gd name="T35" fmla="*/ 340 h 354"/>
                    <a:gd name="T36" fmla="*/ 64 w 207"/>
                    <a:gd name="T37" fmla="*/ 336 h 354"/>
                    <a:gd name="T38" fmla="*/ 24 w 207"/>
                    <a:gd name="T39" fmla="*/ 285 h 354"/>
                    <a:gd name="T40" fmla="*/ 2 w 207"/>
                    <a:gd name="T41" fmla="*/ 189 h 354"/>
                    <a:gd name="T42" fmla="*/ 18 w 207"/>
                    <a:gd name="T43" fmla="*/ 82 h 354"/>
                    <a:gd name="T44" fmla="*/ 60 w 207"/>
                    <a:gd name="T45" fmla="*/ 19 h 354"/>
                    <a:gd name="T46" fmla="*/ 103 w 207"/>
                    <a:gd name="T47" fmla="*/ 1 h 354"/>
                    <a:gd name="T48" fmla="*/ 151 w 207"/>
                    <a:gd name="T49" fmla="*/ 18 h 354"/>
                    <a:gd name="T50" fmla="*/ 187 w 207"/>
                    <a:gd name="T51" fmla="*/ 66 h 354"/>
                    <a:gd name="T52" fmla="*/ 207 w 207"/>
                    <a:gd name="T53" fmla="*/ 135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354">
                      <a:moveTo>
                        <a:pt x="207" y="135"/>
                      </a:moveTo>
                      <a:cubicBezTo>
                        <a:pt x="201" y="135"/>
                        <a:pt x="195" y="136"/>
                        <a:pt x="189" y="135"/>
                      </a:cubicBezTo>
                      <a:cubicBezTo>
                        <a:pt x="188" y="135"/>
                        <a:pt x="186" y="133"/>
                        <a:pt x="186" y="132"/>
                      </a:cubicBezTo>
                      <a:cubicBezTo>
                        <a:pt x="182" y="115"/>
                        <a:pt x="178" y="99"/>
                        <a:pt x="170" y="84"/>
                      </a:cubicBezTo>
                      <a:cubicBezTo>
                        <a:pt x="162" y="69"/>
                        <a:pt x="153" y="56"/>
                        <a:pt x="140" y="46"/>
                      </a:cubicBezTo>
                      <a:cubicBezTo>
                        <a:pt x="119" y="31"/>
                        <a:pt x="92" y="31"/>
                        <a:pt x="72" y="47"/>
                      </a:cubicBezTo>
                      <a:cubicBezTo>
                        <a:pt x="54" y="61"/>
                        <a:pt x="43" y="80"/>
                        <a:pt x="35" y="101"/>
                      </a:cubicBezTo>
                      <a:cubicBezTo>
                        <a:pt x="23" y="133"/>
                        <a:pt x="19" y="166"/>
                        <a:pt x="23" y="200"/>
                      </a:cubicBezTo>
                      <a:cubicBezTo>
                        <a:pt x="25" y="226"/>
                        <a:pt x="32" y="251"/>
                        <a:pt x="46" y="274"/>
                      </a:cubicBezTo>
                      <a:cubicBezTo>
                        <a:pt x="54" y="288"/>
                        <a:pt x="64" y="300"/>
                        <a:pt x="77" y="308"/>
                      </a:cubicBezTo>
                      <a:cubicBezTo>
                        <a:pt x="98" y="320"/>
                        <a:pt x="121" y="318"/>
                        <a:pt x="140" y="303"/>
                      </a:cubicBezTo>
                      <a:cubicBezTo>
                        <a:pt x="157" y="289"/>
                        <a:pt x="168" y="271"/>
                        <a:pt x="176" y="251"/>
                      </a:cubicBezTo>
                      <a:cubicBezTo>
                        <a:pt x="180" y="239"/>
                        <a:pt x="183" y="227"/>
                        <a:pt x="186" y="215"/>
                      </a:cubicBezTo>
                      <a:cubicBezTo>
                        <a:pt x="187" y="212"/>
                        <a:pt x="187" y="211"/>
                        <a:pt x="191" y="211"/>
                      </a:cubicBezTo>
                      <a:cubicBezTo>
                        <a:pt x="196" y="211"/>
                        <a:pt x="201" y="211"/>
                        <a:pt x="207" y="211"/>
                      </a:cubicBezTo>
                      <a:cubicBezTo>
                        <a:pt x="207" y="216"/>
                        <a:pt x="206" y="221"/>
                        <a:pt x="205" y="225"/>
                      </a:cubicBezTo>
                      <a:cubicBezTo>
                        <a:pt x="200" y="251"/>
                        <a:pt x="192" y="276"/>
                        <a:pt x="179" y="298"/>
                      </a:cubicBezTo>
                      <a:cubicBezTo>
                        <a:pt x="168" y="315"/>
                        <a:pt x="156" y="330"/>
                        <a:pt x="138" y="340"/>
                      </a:cubicBezTo>
                      <a:cubicBezTo>
                        <a:pt x="112" y="354"/>
                        <a:pt x="88" y="352"/>
                        <a:pt x="64" y="336"/>
                      </a:cubicBezTo>
                      <a:cubicBezTo>
                        <a:pt x="46" y="323"/>
                        <a:pt x="34" y="305"/>
                        <a:pt x="24" y="285"/>
                      </a:cubicBezTo>
                      <a:cubicBezTo>
                        <a:pt x="9" y="254"/>
                        <a:pt x="3" y="222"/>
                        <a:pt x="2" y="189"/>
                      </a:cubicBezTo>
                      <a:cubicBezTo>
                        <a:pt x="0" y="152"/>
                        <a:pt x="5" y="117"/>
                        <a:pt x="18" y="82"/>
                      </a:cubicBezTo>
                      <a:cubicBezTo>
                        <a:pt x="27" y="58"/>
                        <a:pt x="40" y="36"/>
                        <a:pt x="60" y="19"/>
                      </a:cubicBezTo>
                      <a:cubicBezTo>
                        <a:pt x="72" y="9"/>
                        <a:pt x="86" y="2"/>
                        <a:pt x="103" y="1"/>
                      </a:cubicBezTo>
                      <a:cubicBezTo>
                        <a:pt x="121" y="0"/>
                        <a:pt x="137" y="6"/>
                        <a:pt x="151" y="18"/>
                      </a:cubicBezTo>
                      <a:cubicBezTo>
                        <a:pt x="167" y="31"/>
                        <a:pt x="179" y="47"/>
                        <a:pt x="187" y="66"/>
                      </a:cubicBezTo>
                      <a:cubicBezTo>
                        <a:pt x="198" y="88"/>
                        <a:pt x="204" y="111"/>
                        <a:pt x="207" y="1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33"/>
                <p:cNvSpPr>
                  <a:spLocks/>
                </p:cNvSpPr>
                <p:nvPr/>
              </p:nvSpPr>
              <p:spPr bwMode="gray">
                <a:xfrm>
                  <a:off x="7256512" y="4529250"/>
                  <a:ext cx="388953" cy="115245"/>
                </a:xfrm>
                <a:custGeom>
                  <a:avLst/>
                  <a:gdLst>
                    <a:gd name="T0" fmla="*/ 265 w 265"/>
                    <a:gd name="T1" fmla="*/ 4 h 79"/>
                    <a:gd name="T2" fmla="*/ 230 w 265"/>
                    <a:gd name="T3" fmla="*/ 40 h 79"/>
                    <a:gd name="T4" fmla="*/ 265 w 265"/>
                    <a:gd name="T5" fmla="*/ 75 h 79"/>
                    <a:gd name="T6" fmla="*/ 260 w 265"/>
                    <a:gd name="T7" fmla="*/ 75 h 79"/>
                    <a:gd name="T8" fmla="*/ 188 w 265"/>
                    <a:gd name="T9" fmla="*/ 75 h 79"/>
                    <a:gd name="T10" fmla="*/ 181 w 265"/>
                    <a:gd name="T11" fmla="*/ 72 h 79"/>
                    <a:gd name="T12" fmla="*/ 135 w 265"/>
                    <a:gd name="T13" fmla="*/ 54 h 79"/>
                    <a:gd name="T14" fmla="*/ 44 w 265"/>
                    <a:gd name="T15" fmla="*/ 54 h 79"/>
                    <a:gd name="T16" fmla="*/ 38 w 265"/>
                    <a:gd name="T17" fmla="*/ 66 h 79"/>
                    <a:gd name="T18" fmla="*/ 31 w 265"/>
                    <a:gd name="T19" fmla="*/ 74 h 79"/>
                    <a:gd name="T20" fmla="*/ 10 w 265"/>
                    <a:gd name="T21" fmla="*/ 70 h 79"/>
                    <a:gd name="T22" fmla="*/ 0 w 265"/>
                    <a:gd name="T23" fmla="*/ 39 h 79"/>
                    <a:gd name="T24" fmla="*/ 8 w 265"/>
                    <a:gd name="T25" fmla="*/ 11 h 79"/>
                    <a:gd name="T26" fmla="*/ 37 w 265"/>
                    <a:gd name="T27" fmla="*/ 12 h 79"/>
                    <a:gd name="T28" fmla="*/ 42 w 265"/>
                    <a:gd name="T29" fmla="*/ 22 h 79"/>
                    <a:gd name="T30" fmla="*/ 46 w 265"/>
                    <a:gd name="T31" fmla="*/ 25 h 79"/>
                    <a:gd name="T32" fmla="*/ 138 w 265"/>
                    <a:gd name="T33" fmla="*/ 24 h 79"/>
                    <a:gd name="T34" fmla="*/ 182 w 265"/>
                    <a:gd name="T35" fmla="*/ 6 h 79"/>
                    <a:gd name="T36" fmla="*/ 187 w 265"/>
                    <a:gd name="T37" fmla="*/ 4 h 79"/>
                    <a:gd name="T38" fmla="*/ 262 w 265"/>
                    <a:gd name="T39" fmla="*/ 4 h 79"/>
                    <a:gd name="T40" fmla="*/ 265 w 265"/>
                    <a:gd name="T41" fmla="*/ 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65" h="79">
                      <a:moveTo>
                        <a:pt x="265" y="4"/>
                      </a:moveTo>
                      <a:cubicBezTo>
                        <a:pt x="253" y="16"/>
                        <a:pt x="242" y="28"/>
                        <a:pt x="230" y="40"/>
                      </a:cubicBezTo>
                      <a:cubicBezTo>
                        <a:pt x="242" y="52"/>
                        <a:pt x="253" y="63"/>
                        <a:pt x="265" y="75"/>
                      </a:cubicBezTo>
                      <a:cubicBezTo>
                        <a:pt x="263" y="75"/>
                        <a:pt x="262" y="75"/>
                        <a:pt x="260" y="75"/>
                      </a:cubicBezTo>
                      <a:cubicBezTo>
                        <a:pt x="236" y="75"/>
                        <a:pt x="212" y="75"/>
                        <a:pt x="188" y="75"/>
                      </a:cubicBezTo>
                      <a:cubicBezTo>
                        <a:pt x="186" y="75"/>
                        <a:pt x="183" y="74"/>
                        <a:pt x="181" y="72"/>
                      </a:cubicBezTo>
                      <a:cubicBezTo>
                        <a:pt x="168" y="61"/>
                        <a:pt x="152" y="54"/>
                        <a:pt x="135" y="54"/>
                      </a:cubicBezTo>
                      <a:cubicBezTo>
                        <a:pt x="105" y="53"/>
                        <a:pt x="74" y="54"/>
                        <a:pt x="44" y="54"/>
                      </a:cubicBezTo>
                      <a:cubicBezTo>
                        <a:pt x="42" y="58"/>
                        <a:pt x="40" y="62"/>
                        <a:pt x="38" y="66"/>
                      </a:cubicBezTo>
                      <a:cubicBezTo>
                        <a:pt x="36" y="69"/>
                        <a:pt x="34" y="72"/>
                        <a:pt x="31" y="74"/>
                      </a:cubicBezTo>
                      <a:cubicBezTo>
                        <a:pt x="24" y="79"/>
                        <a:pt x="15" y="77"/>
                        <a:pt x="10" y="70"/>
                      </a:cubicBezTo>
                      <a:cubicBezTo>
                        <a:pt x="2" y="61"/>
                        <a:pt x="0" y="50"/>
                        <a:pt x="0" y="39"/>
                      </a:cubicBezTo>
                      <a:cubicBezTo>
                        <a:pt x="0" y="29"/>
                        <a:pt x="2" y="20"/>
                        <a:pt x="8" y="11"/>
                      </a:cubicBezTo>
                      <a:cubicBezTo>
                        <a:pt x="17" y="0"/>
                        <a:pt x="29" y="0"/>
                        <a:pt x="37" y="12"/>
                      </a:cubicBezTo>
                      <a:cubicBezTo>
                        <a:pt x="39" y="15"/>
                        <a:pt x="40" y="19"/>
                        <a:pt x="42" y="22"/>
                      </a:cubicBezTo>
                      <a:cubicBezTo>
                        <a:pt x="43" y="23"/>
                        <a:pt x="45" y="25"/>
                        <a:pt x="46" y="25"/>
                      </a:cubicBezTo>
                      <a:cubicBezTo>
                        <a:pt x="76" y="25"/>
                        <a:pt x="107" y="25"/>
                        <a:pt x="138" y="24"/>
                      </a:cubicBezTo>
                      <a:cubicBezTo>
                        <a:pt x="154" y="24"/>
                        <a:pt x="169" y="16"/>
                        <a:pt x="182" y="6"/>
                      </a:cubicBezTo>
                      <a:cubicBezTo>
                        <a:pt x="183" y="5"/>
                        <a:pt x="185" y="4"/>
                        <a:pt x="187" y="4"/>
                      </a:cubicBezTo>
                      <a:cubicBezTo>
                        <a:pt x="212" y="4"/>
                        <a:pt x="237" y="4"/>
                        <a:pt x="262" y="4"/>
                      </a:cubicBezTo>
                      <a:cubicBezTo>
                        <a:pt x="263" y="4"/>
                        <a:pt x="263" y="4"/>
                        <a:pt x="26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33"/>
                <p:cNvSpPr>
                  <a:spLocks/>
                </p:cNvSpPr>
                <p:nvPr/>
              </p:nvSpPr>
              <p:spPr bwMode="gray">
                <a:xfrm>
                  <a:off x="7190658" y="4428411"/>
                  <a:ext cx="185215" cy="323096"/>
                </a:xfrm>
                <a:custGeom>
                  <a:avLst/>
                  <a:gdLst>
                    <a:gd name="T0" fmla="*/ 125 w 126"/>
                    <a:gd name="T1" fmla="*/ 69 h 219"/>
                    <a:gd name="T2" fmla="*/ 104 w 126"/>
                    <a:gd name="T3" fmla="*/ 69 h 219"/>
                    <a:gd name="T4" fmla="*/ 101 w 126"/>
                    <a:gd name="T5" fmla="*/ 67 h 219"/>
                    <a:gd name="T6" fmla="*/ 91 w 126"/>
                    <a:gd name="T7" fmla="*/ 50 h 219"/>
                    <a:gd name="T8" fmla="*/ 41 w 126"/>
                    <a:gd name="T9" fmla="*/ 52 h 219"/>
                    <a:gd name="T10" fmla="*/ 25 w 126"/>
                    <a:gd name="T11" fmla="*/ 92 h 219"/>
                    <a:gd name="T12" fmla="*/ 33 w 126"/>
                    <a:gd name="T13" fmla="*/ 153 h 219"/>
                    <a:gd name="T14" fmla="*/ 44 w 126"/>
                    <a:gd name="T15" fmla="*/ 170 h 219"/>
                    <a:gd name="T16" fmla="*/ 89 w 126"/>
                    <a:gd name="T17" fmla="*/ 169 h 219"/>
                    <a:gd name="T18" fmla="*/ 101 w 126"/>
                    <a:gd name="T19" fmla="*/ 150 h 219"/>
                    <a:gd name="T20" fmla="*/ 109 w 126"/>
                    <a:gd name="T21" fmla="*/ 145 h 219"/>
                    <a:gd name="T22" fmla="*/ 126 w 126"/>
                    <a:gd name="T23" fmla="*/ 145 h 219"/>
                    <a:gd name="T24" fmla="*/ 105 w 126"/>
                    <a:gd name="T25" fmla="*/ 192 h 219"/>
                    <a:gd name="T26" fmla="*/ 90 w 126"/>
                    <a:gd name="T27" fmla="*/ 207 h 219"/>
                    <a:gd name="T28" fmla="*/ 36 w 126"/>
                    <a:gd name="T29" fmla="*/ 202 h 219"/>
                    <a:gd name="T30" fmla="*/ 8 w 126"/>
                    <a:gd name="T31" fmla="*/ 151 h 219"/>
                    <a:gd name="T32" fmla="*/ 16 w 126"/>
                    <a:gd name="T33" fmla="*/ 46 h 219"/>
                    <a:gd name="T34" fmla="*/ 44 w 126"/>
                    <a:gd name="T35" fmla="*/ 11 h 219"/>
                    <a:gd name="T36" fmla="*/ 95 w 126"/>
                    <a:gd name="T37" fmla="*/ 14 h 219"/>
                    <a:gd name="T38" fmla="*/ 125 w 126"/>
                    <a:gd name="T39" fmla="*/ 69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6" h="219">
                      <a:moveTo>
                        <a:pt x="125" y="69"/>
                      </a:moveTo>
                      <a:cubicBezTo>
                        <a:pt x="118" y="69"/>
                        <a:pt x="111" y="70"/>
                        <a:pt x="104" y="69"/>
                      </a:cubicBezTo>
                      <a:cubicBezTo>
                        <a:pt x="103" y="69"/>
                        <a:pt x="102" y="68"/>
                        <a:pt x="101" y="67"/>
                      </a:cubicBezTo>
                      <a:cubicBezTo>
                        <a:pt x="98" y="61"/>
                        <a:pt x="95" y="55"/>
                        <a:pt x="91" y="50"/>
                      </a:cubicBezTo>
                      <a:cubicBezTo>
                        <a:pt x="76" y="33"/>
                        <a:pt x="56" y="33"/>
                        <a:pt x="41" y="52"/>
                      </a:cubicBezTo>
                      <a:cubicBezTo>
                        <a:pt x="32" y="63"/>
                        <a:pt x="27" y="77"/>
                        <a:pt x="25" y="92"/>
                      </a:cubicBezTo>
                      <a:cubicBezTo>
                        <a:pt x="22" y="113"/>
                        <a:pt x="23" y="134"/>
                        <a:pt x="33" y="153"/>
                      </a:cubicBezTo>
                      <a:cubicBezTo>
                        <a:pt x="35" y="159"/>
                        <a:pt x="39" y="165"/>
                        <a:pt x="44" y="170"/>
                      </a:cubicBezTo>
                      <a:cubicBezTo>
                        <a:pt x="57" y="185"/>
                        <a:pt x="76" y="184"/>
                        <a:pt x="89" y="169"/>
                      </a:cubicBezTo>
                      <a:cubicBezTo>
                        <a:pt x="94" y="164"/>
                        <a:pt x="98" y="157"/>
                        <a:pt x="101" y="150"/>
                      </a:cubicBezTo>
                      <a:cubicBezTo>
                        <a:pt x="103" y="146"/>
                        <a:pt x="105" y="144"/>
                        <a:pt x="109" y="145"/>
                      </a:cubicBezTo>
                      <a:cubicBezTo>
                        <a:pt x="115" y="145"/>
                        <a:pt x="120" y="145"/>
                        <a:pt x="126" y="145"/>
                      </a:cubicBezTo>
                      <a:cubicBezTo>
                        <a:pt x="122" y="163"/>
                        <a:pt x="116" y="179"/>
                        <a:pt x="105" y="192"/>
                      </a:cubicBezTo>
                      <a:cubicBezTo>
                        <a:pt x="100" y="198"/>
                        <a:pt x="95" y="203"/>
                        <a:pt x="90" y="207"/>
                      </a:cubicBezTo>
                      <a:cubicBezTo>
                        <a:pt x="72" y="219"/>
                        <a:pt x="51" y="217"/>
                        <a:pt x="36" y="202"/>
                      </a:cubicBezTo>
                      <a:cubicBezTo>
                        <a:pt x="21" y="188"/>
                        <a:pt x="13" y="170"/>
                        <a:pt x="8" y="151"/>
                      </a:cubicBezTo>
                      <a:cubicBezTo>
                        <a:pt x="0" y="115"/>
                        <a:pt x="2" y="80"/>
                        <a:pt x="16" y="46"/>
                      </a:cubicBezTo>
                      <a:cubicBezTo>
                        <a:pt x="22" y="32"/>
                        <a:pt x="31" y="20"/>
                        <a:pt x="44" y="11"/>
                      </a:cubicBezTo>
                      <a:cubicBezTo>
                        <a:pt x="61" y="0"/>
                        <a:pt x="80" y="1"/>
                        <a:pt x="95" y="14"/>
                      </a:cubicBezTo>
                      <a:cubicBezTo>
                        <a:pt x="109" y="26"/>
                        <a:pt x="122" y="50"/>
                        <a:pt x="125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7" name="Gruppieren 6"/>
            <p:cNvGrpSpPr/>
            <p:nvPr/>
          </p:nvGrpSpPr>
          <p:grpSpPr>
            <a:xfrm>
              <a:off x="7976524" y="1995275"/>
              <a:ext cx="724601" cy="725023"/>
              <a:chOff x="7976524" y="1995275"/>
              <a:chExt cx="724601" cy="725023"/>
            </a:xfrm>
          </p:grpSpPr>
          <p:sp>
            <p:nvSpPr>
              <p:cNvPr id="19" name="Ellipse 18"/>
              <p:cNvSpPr/>
              <p:nvPr/>
            </p:nvSpPr>
            <p:spPr bwMode="gray">
              <a:xfrm>
                <a:off x="7976524" y="1995275"/>
                <a:ext cx="724601" cy="725023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80000"/>
                  </a:lnSpc>
                  <a:spcAft>
                    <a:spcPts val="750"/>
                  </a:spcAft>
                </a:pPr>
                <a:endParaRPr lang="en-US" sz="1050" dirty="0">
                  <a:latin typeface="Bebas Neue" panose="020B0506020202020201" pitchFamily="34" charset="0"/>
                </a:endParaRPr>
              </a:p>
            </p:txBody>
          </p:sp>
          <p:sp>
            <p:nvSpPr>
              <p:cNvPr id="39" name="METRO ICON - arrow 8"/>
              <p:cNvSpPr>
                <a:spLocks noChangeAspect="1" noEditPoints="1"/>
              </p:cNvSpPr>
              <p:nvPr/>
            </p:nvSpPr>
            <p:spPr bwMode="gray">
              <a:xfrm>
                <a:off x="8095015" y="2187075"/>
                <a:ext cx="483785" cy="375925"/>
              </a:xfrm>
              <a:custGeom>
                <a:avLst/>
                <a:gdLst>
                  <a:gd name="T0" fmla="*/ 196 w 409"/>
                  <a:gd name="T1" fmla="*/ 0 h 317"/>
                  <a:gd name="T2" fmla="*/ 52 w 409"/>
                  <a:gd name="T3" fmla="*/ 119 h 317"/>
                  <a:gd name="T4" fmla="*/ 75 w 409"/>
                  <a:gd name="T5" fmla="*/ 119 h 317"/>
                  <a:gd name="T6" fmla="*/ 198 w 409"/>
                  <a:gd name="T7" fmla="*/ 24 h 317"/>
                  <a:gd name="T8" fmla="*/ 204 w 409"/>
                  <a:gd name="T9" fmla="*/ 24 h 317"/>
                  <a:gd name="T10" fmla="*/ 211 w 409"/>
                  <a:gd name="T11" fmla="*/ 24 h 317"/>
                  <a:gd name="T12" fmla="*/ 333 w 409"/>
                  <a:gd name="T13" fmla="*/ 119 h 317"/>
                  <a:gd name="T14" fmla="*/ 358 w 409"/>
                  <a:gd name="T15" fmla="*/ 119 h 317"/>
                  <a:gd name="T16" fmla="*/ 213 w 409"/>
                  <a:gd name="T17" fmla="*/ 0 h 317"/>
                  <a:gd name="T18" fmla="*/ 204 w 409"/>
                  <a:gd name="T19" fmla="*/ 0 h 317"/>
                  <a:gd name="T20" fmla="*/ 196 w 409"/>
                  <a:gd name="T21" fmla="*/ 0 h 317"/>
                  <a:gd name="T22" fmla="*/ 129 w 409"/>
                  <a:gd name="T23" fmla="*/ 91 h 317"/>
                  <a:gd name="T24" fmla="*/ 113 w 409"/>
                  <a:gd name="T25" fmla="*/ 105 h 317"/>
                  <a:gd name="T26" fmla="*/ 152 w 409"/>
                  <a:gd name="T27" fmla="*/ 145 h 317"/>
                  <a:gd name="T28" fmla="*/ 0 w 409"/>
                  <a:gd name="T29" fmla="*/ 145 h 317"/>
                  <a:gd name="T30" fmla="*/ 0 w 409"/>
                  <a:gd name="T31" fmla="*/ 172 h 317"/>
                  <a:gd name="T32" fmla="*/ 152 w 409"/>
                  <a:gd name="T33" fmla="*/ 172 h 317"/>
                  <a:gd name="T34" fmla="*/ 113 w 409"/>
                  <a:gd name="T35" fmla="*/ 212 h 317"/>
                  <a:gd name="T36" fmla="*/ 129 w 409"/>
                  <a:gd name="T37" fmla="*/ 227 h 317"/>
                  <a:gd name="T38" fmla="*/ 199 w 409"/>
                  <a:gd name="T39" fmla="*/ 159 h 317"/>
                  <a:gd name="T40" fmla="*/ 129 w 409"/>
                  <a:gd name="T41" fmla="*/ 91 h 317"/>
                  <a:gd name="T42" fmla="*/ 280 w 409"/>
                  <a:gd name="T43" fmla="*/ 91 h 317"/>
                  <a:gd name="T44" fmla="*/ 210 w 409"/>
                  <a:gd name="T45" fmla="*/ 159 h 317"/>
                  <a:gd name="T46" fmla="*/ 280 w 409"/>
                  <a:gd name="T47" fmla="*/ 227 h 317"/>
                  <a:gd name="T48" fmla="*/ 296 w 409"/>
                  <a:gd name="T49" fmla="*/ 212 h 317"/>
                  <a:gd name="T50" fmla="*/ 257 w 409"/>
                  <a:gd name="T51" fmla="*/ 172 h 317"/>
                  <a:gd name="T52" fmla="*/ 409 w 409"/>
                  <a:gd name="T53" fmla="*/ 172 h 317"/>
                  <a:gd name="T54" fmla="*/ 409 w 409"/>
                  <a:gd name="T55" fmla="*/ 145 h 317"/>
                  <a:gd name="T56" fmla="*/ 257 w 409"/>
                  <a:gd name="T57" fmla="*/ 145 h 317"/>
                  <a:gd name="T58" fmla="*/ 296 w 409"/>
                  <a:gd name="T59" fmla="*/ 105 h 317"/>
                  <a:gd name="T60" fmla="*/ 280 w 409"/>
                  <a:gd name="T61" fmla="*/ 91 h 317"/>
                  <a:gd name="T62" fmla="*/ 52 w 409"/>
                  <a:gd name="T63" fmla="*/ 198 h 317"/>
                  <a:gd name="T64" fmla="*/ 204 w 409"/>
                  <a:gd name="T65" fmla="*/ 317 h 317"/>
                  <a:gd name="T66" fmla="*/ 358 w 409"/>
                  <a:gd name="T67" fmla="*/ 198 h 317"/>
                  <a:gd name="T68" fmla="*/ 333 w 409"/>
                  <a:gd name="T69" fmla="*/ 198 h 317"/>
                  <a:gd name="T70" fmla="*/ 204 w 409"/>
                  <a:gd name="T71" fmla="*/ 293 h 317"/>
                  <a:gd name="T72" fmla="*/ 75 w 409"/>
                  <a:gd name="T73" fmla="*/ 198 h 317"/>
                  <a:gd name="T74" fmla="*/ 52 w 409"/>
                  <a:gd name="T75" fmla="*/ 198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09" h="317">
                    <a:moveTo>
                      <a:pt x="196" y="0"/>
                    </a:moveTo>
                    <a:cubicBezTo>
                      <a:pt x="126" y="4"/>
                      <a:pt x="68" y="53"/>
                      <a:pt x="52" y="119"/>
                    </a:cubicBezTo>
                    <a:cubicBezTo>
                      <a:pt x="75" y="119"/>
                      <a:pt x="75" y="119"/>
                      <a:pt x="75" y="119"/>
                    </a:cubicBezTo>
                    <a:cubicBezTo>
                      <a:pt x="92" y="66"/>
                      <a:pt x="140" y="27"/>
                      <a:pt x="198" y="24"/>
                    </a:cubicBezTo>
                    <a:cubicBezTo>
                      <a:pt x="200" y="24"/>
                      <a:pt x="202" y="24"/>
                      <a:pt x="204" y="24"/>
                    </a:cubicBezTo>
                    <a:cubicBezTo>
                      <a:pt x="207" y="24"/>
                      <a:pt x="209" y="24"/>
                      <a:pt x="211" y="24"/>
                    </a:cubicBezTo>
                    <a:cubicBezTo>
                      <a:pt x="269" y="27"/>
                      <a:pt x="317" y="66"/>
                      <a:pt x="333" y="119"/>
                    </a:cubicBezTo>
                    <a:cubicBezTo>
                      <a:pt x="358" y="119"/>
                      <a:pt x="358" y="119"/>
                      <a:pt x="358" y="119"/>
                    </a:cubicBezTo>
                    <a:cubicBezTo>
                      <a:pt x="341" y="53"/>
                      <a:pt x="283" y="4"/>
                      <a:pt x="213" y="0"/>
                    </a:cubicBezTo>
                    <a:cubicBezTo>
                      <a:pt x="210" y="0"/>
                      <a:pt x="207" y="0"/>
                      <a:pt x="204" y="0"/>
                    </a:cubicBezTo>
                    <a:cubicBezTo>
                      <a:pt x="202" y="0"/>
                      <a:pt x="199" y="0"/>
                      <a:pt x="196" y="0"/>
                    </a:cubicBezTo>
                    <a:close/>
                    <a:moveTo>
                      <a:pt x="129" y="91"/>
                    </a:move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52" y="145"/>
                      <a:pt x="152" y="145"/>
                      <a:pt x="152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72"/>
                      <a:pt x="0" y="172"/>
                      <a:pt x="0" y="172"/>
                    </a:cubicBezTo>
                    <a:cubicBezTo>
                      <a:pt x="152" y="172"/>
                      <a:pt x="152" y="172"/>
                      <a:pt x="152" y="172"/>
                    </a:cubicBezTo>
                    <a:cubicBezTo>
                      <a:pt x="113" y="212"/>
                      <a:pt x="113" y="212"/>
                      <a:pt x="113" y="212"/>
                    </a:cubicBezTo>
                    <a:cubicBezTo>
                      <a:pt x="129" y="227"/>
                      <a:pt x="129" y="227"/>
                      <a:pt x="129" y="227"/>
                    </a:cubicBezTo>
                    <a:cubicBezTo>
                      <a:pt x="199" y="159"/>
                      <a:pt x="199" y="159"/>
                      <a:pt x="199" y="159"/>
                    </a:cubicBezTo>
                    <a:lnTo>
                      <a:pt x="129" y="91"/>
                    </a:lnTo>
                    <a:close/>
                    <a:moveTo>
                      <a:pt x="280" y="91"/>
                    </a:moveTo>
                    <a:cubicBezTo>
                      <a:pt x="210" y="159"/>
                      <a:pt x="210" y="159"/>
                      <a:pt x="210" y="159"/>
                    </a:cubicBezTo>
                    <a:cubicBezTo>
                      <a:pt x="280" y="227"/>
                      <a:pt x="280" y="227"/>
                      <a:pt x="280" y="227"/>
                    </a:cubicBezTo>
                    <a:cubicBezTo>
                      <a:pt x="296" y="212"/>
                      <a:pt x="296" y="212"/>
                      <a:pt x="296" y="212"/>
                    </a:cubicBezTo>
                    <a:cubicBezTo>
                      <a:pt x="257" y="172"/>
                      <a:pt x="257" y="172"/>
                      <a:pt x="257" y="172"/>
                    </a:cubicBezTo>
                    <a:cubicBezTo>
                      <a:pt x="409" y="172"/>
                      <a:pt x="409" y="172"/>
                      <a:pt x="409" y="172"/>
                    </a:cubicBezTo>
                    <a:cubicBezTo>
                      <a:pt x="409" y="145"/>
                      <a:pt x="409" y="145"/>
                      <a:pt x="409" y="145"/>
                    </a:cubicBezTo>
                    <a:cubicBezTo>
                      <a:pt x="257" y="145"/>
                      <a:pt x="257" y="145"/>
                      <a:pt x="257" y="145"/>
                    </a:cubicBezTo>
                    <a:cubicBezTo>
                      <a:pt x="296" y="105"/>
                      <a:pt x="296" y="105"/>
                      <a:pt x="296" y="105"/>
                    </a:cubicBezTo>
                    <a:lnTo>
                      <a:pt x="280" y="91"/>
                    </a:lnTo>
                    <a:close/>
                    <a:moveTo>
                      <a:pt x="52" y="198"/>
                    </a:moveTo>
                    <a:cubicBezTo>
                      <a:pt x="69" y="266"/>
                      <a:pt x="131" y="317"/>
                      <a:pt x="204" y="317"/>
                    </a:cubicBezTo>
                    <a:cubicBezTo>
                      <a:pt x="278" y="317"/>
                      <a:pt x="340" y="266"/>
                      <a:pt x="358" y="198"/>
                    </a:cubicBezTo>
                    <a:cubicBezTo>
                      <a:pt x="333" y="198"/>
                      <a:pt x="333" y="198"/>
                      <a:pt x="333" y="198"/>
                    </a:cubicBezTo>
                    <a:cubicBezTo>
                      <a:pt x="317" y="253"/>
                      <a:pt x="265" y="293"/>
                      <a:pt x="204" y="293"/>
                    </a:cubicBezTo>
                    <a:cubicBezTo>
                      <a:pt x="144" y="293"/>
                      <a:pt x="92" y="253"/>
                      <a:pt x="75" y="198"/>
                    </a:cubicBezTo>
                    <a:lnTo>
                      <a:pt x="52" y="19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41" name="Gruppieren 40"/>
            <p:cNvGrpSpPr/>
            <p:nvPr/>
          </p:nvGrpSpPr>
          <p:grpSpPr>
            <a:xfrm>
              <a:off x="10222526" y="1520626"/>
              <a:ext cx="724601" cy="725023"/>
              <a:chOff x="10222526" y="1520626"/>
              <a:chExt cx="724601" cy="725023"/>
            </a:xfrm>
          </p:grpSpPr>
          <p:sp>
            <p:nvSpPr>
              <p:cNvPr id="18" name="Ellipse 17"/>
              <p:cNvSpPr/>
              <p:nvPr/>
            </p:nvSpPr>
            <p:spPr bwMode="gray">
              <a:xfrm>
                <a:off x="10222526" y="1520626"/>
                <a:ext cx="724601" cy="725023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>
                  <a:lnSpc>
                    <a:spcPct val="80000"/>
                  </a:lnSpc>
                  <a:spcAft>
                    <a:spcPts val="750"/>
                  </a:spcAft>
                </a:pPr>
                <a:endParaRPr lang="en-US" sz="1050" dirty="0">
                  <a:latin typeface="Bebas Neue" panose="020B0506020202020201" pitchFamily="34" charset="0"/>
                </a:endParaRPr>
              </a:p>
            </p:txBody>
          </p:sp>
          <p:sp>
            <p:nvSpPr>
              <p:cNvPr id="40" name="METRO ICON - atom 1"/>
              <p:cNvSpPr>
                <a:spLocks noChangeAspect="1"/>
              </p:cNvSpPr>
              <p:nvPr/>
            </p:nvSpPr>
            <p:spPr bwMode="gray">
              <a:xfrm>
                <a:off x="10384630" y="1729552"/>
                <a:ext cx="339735" cy="355120"/>
              </a:xfrm>
              <a:custGeom>
                <a:avLst/>
                <a:gdLst>
                  <a:gd name="T0" fmla="*/ 298 w 355"/>
                  <a:gd name="T1" fmla="*/ 0 h 370"/>
                  <a:gd name="T2" fmla="*/ 241 w 355"/>
                  <a:gd name="T3" fmla="*/ 57 h 370"/>
                  <a:gd name="T4" fmla="*/ 242 w 355"/>
                  <a:gd name="T5" fmla="*/ 67 h 370"/>
                  <a:gd name="T6" fmla="*/ 99 w 355"/>
                  <a:gd name="T7" fmla="*/ 147 h 370"/>
                  <a:gd name="T8" fmla="*/ 57 w 355"/>
                  <a:gd name="T9" fmla="*/ 128 h 370"/>
                  <a:gd name="T10" fmla="*/ 0 w 355"/>
                  <a:gd name="T11" fmla="*/ 186 h 370"/>
                  <a:gd name="T12" fmla="*/ 57 w 355"/>
                  <a:gd name="T13" fmla="*/ 243 h 370"/>
                  <a:gd name="T14" fmla="*/ 100 w 355"/>
                  <a:gd name="T15" fmla="*/ 224 h 370"/>
                  <a:gd name="T16" fmla="*/ 241 w 355"/>
                  <a:gd name="T17" fmla="*/ 306 h 370"/>
                  <a:gd name="T18" fmla="*/ 240 w 355"/>
                  <a:gd name="T19" fmla="*/ 313 h 370"/>
                  <a:gd name="T20" fmla="*/ 297 w 355"/>
                  <a:gd name="T21" fmla="*/ 370 h 370"/>
                  <a:gd name="T22" fmla="*/ 355 w 355"/>
                  <a:gd name="T23" fmla="*/ 313 h 370"/>
                  <a:gd name="T24" fmla="*/ 297 w 355"/>
                  <a:gd name="T25" fmla="*/ 256 h 370"/>
                  <a:gd name="T26" fmla="*/ 254 w 355"/>
                  <a:gd name="T27" fmla="*/ 276 h 370"/>
                  <a:gd name="T28" fmla="*/ 114 w 355"/>
                  <a:gd name="T29" fmla="*/ 194 h 370"/>
                  <a:gd name="T30" fmla="*/ 114 w 355"/>
                  <a:gd name="T31" fmla="*/ 186 h 370"/>
                  <a:gd name="T32" fmla="*/ 114 w 355"/>
                  <a:gd name="T33" fmla="*/ 176 h 370"/>
                  <a:gd name="T34" fmla="*/ 256 w 355"/>
                  <a:gd name="T35" fmla="*/ 96 h 370"/>
                  <a:gd name="T36" fmla="*/ 298 w 355"/>
                  <a:gd name="T37" fmla="*/ 115 h 370"/>
                  <a:gd name="T38" fmla="*/ 355 w 355"/>
                  <a:gd name="T39" fmla="*/ 57 h 370"/>
                  <a:gd name="T40" fmla="*/ 298 w 355"/>
                  <a:gd name="T41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5" h="370">
                    <a:moveTo>
                      <a:pt x="298" y="0"/>
                    </a:moveTo>
                    <a:cubicBezTo>
                      <a:pt x="266" y="0"/>
                      <a:pt x="241" y="26"/>
                      <a:pt x="241" y="57"/>
                    </a:cubicBezTo>
                    <a:cubicBezTo>
                      <a:pt x="241" y="61"/>
                      <a:pt x="241" y="64"/>
                      <a:pt x="242" y="67"/>
                    </a:cubicBezTo>
                    <a:cubicBezTo>
                      <a:pt x="99" y="147"/>
                      <a:pt x="99" y="147"/>
                      <a:pt x="99" y="147"/>
                    </a:cubicBezTo>
                    <a:cubicBezTo>
                      <a:pt x="89" y="136"/>
                      <a:pt x="74" y="128"/>
                      <a:pt x="57" y="128"/>
                    </a:cubicBezTo>
                    <a:cubicBezTo>
                      <a:pt x="26" y="128"/>
                      <a:pt x="0" y="154"/>
                      <a:pt x="0" y="186"/>
                    </a:cubicBezTo>
                    <a:cubicBezTo>
                      <a:pt x="0" y="217"/>
                      <a:pt x="26" y="243"/>
                      <a:pt x="57" y="243"/>
                    </a:cubicBezTo>
                    <a:cubicBezTo>
                      <a:pt x="74" y="243"/>
                      <a:pt x="90" y="235"/>
                      <a:pt x="100" y="224"/>
                    </a:cubicBezTo>
                    <a:cubicBezTo>
                      <a:pt x="241" y="306"/>
                      <a:pt x="241" y="306"/>
                      <a:pt x="241" y="306"/>
                    </a:cubicBezTo>
                    <a:cubicBezTo>
                      <a:pt x="240" y="309"/>
                      <a:pt x="240" y="311"/>
                      <a:pt x="240" y="313"/>
                    </a:cubicBezTo>
                    <a:cubicBezTo>
                      <a:pt x="240" y="345"/>
                      <a:pt x="266" y="370"/>
                      <a:pt x="297" y="370"/>
                    </a:cubicBezTo>
                    <a:cubicBezTo>
                      <a:pt x="329" y="370"/>
                      <a:pt x="355" y="345"/>
                      <a:pt x="355" y="313"/>
                    </a:cubicBezTo>
                    <a:cubicBezTo>
                      <a:pt x="355" y="282"/>
                      <a:pt x="329" y="256"/>
                      <a:pt x="297" y="256"/>
                    </a:cubicBezTo>
                    <a:cubicBezTo>
                      <a:pt x="280" y="256"/>
                      <a:pt x="264" y="264"/>
                      <a:pt x="254" y="276"/>
                    </a:cubicBezTo>
                    <a:cubicBezTo>
                      <a:pt x="114" y="194"/>
                      <a:pt x="114" y="194"/>
                      <a:pt x="114" y="194"/>
                    </a:cubicBezTo>
                    <a:cubicBezTo>
                      <a:pt x="114" y="191"/>
                      <a:pt x="114" y="188"/>
                      <a:pt x="114" y="186"/>
                    </a:cubicBezTo>
                    <a:cubicBezTo>
                      <a:pt x="114" y="182"/>
                      <a:pt x="114" y="179"/>
                      <a:pt x="114" y="176"/>
                    </a:cubicBezTo>
                    <a:cubicBezTo>
                      <a:pt x="256" y="96"/>
                      <a:pt x="256" y="96"/>
                      <a:pt x="256" y="96"/>
                    </a:cubicBezTo>
                    <a:cubicBezTo>
                      <a:pt x="267" y="108"/>
                      <a:pt x="282" y="115"/>
                      <a:pt x="298" y="115"/>
                    </a:cubicBezTo>
                    <a:cubicBezTo>
                      <a:pt x="330" y="115"/>
                      <a:pt x="355" y="89"/>
                      <a:pt x="355" y="57"/>
                    </a:cubicBezTo>
                    <a:cubicBezTo>
                      <a:pt x="355" y="26"/>
                      <a:pt x="330" y="0"/>
                      <a:pt x="2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44" name="Foliennummernplatzhalt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46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_ohne Bet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529F"/>
      </a:accent1>
      <a:accent2>
        <a:srgbClr val="00529F"/>
      </a:accent2>
      <a:accent3>
        <a:srgbClr val="FFFFFF"/>
      </a:accent3>
      <a:accent4>
        <a:srgbClr val="000000"/>
      </a:accent4>
      <a:accent5>
        <a:srgbClr val="AAB3CD"/>
      </a:accent5>
      <a:accent6>
        <a:srgbClr val="004990"/>
      </a:accent6>
      <a:hlink>
        <a:srgbClr val="00529F"/>
      </a:hlink>
      <a:folHlink>
        <a:srgbClr val="93C6EB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76213" marR="0" indent="-17621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08800"/>
          </a:buClr>
          <a:buSzTx/>
          <a:buFont typeface="Wingdings" pitchFamily="2" charset="2"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76213" marR="0" indent="-17621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08800"/>
          </a:buClr>
          <a:buSzTx/>
          <a:buFont typeface="Wingdings" pitchFamily="2" charset="2"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C0C0C0"/>
        </a:dk2>
        <a:lt2>
          <a:srgbClr val="808080"/>
        </a:lt2>
        <a:accent1>
          <a:srgbClr val="AC0000"/>
        </a:accent1>
        <a:accent2>
          <a:srgbClr val="3C788C"/>
        </a:accent2>
        <a:accent3>
          <a:srgbClr val="FFFFFF"/>
        </a:accent3>
        <a:accent4>
          <a:srgbClr val="000000"/>
        </a:accent4>
        <a:accent5>
          <a:srgbClr val="D2AAAA"/>
        </a:accent5>
        <a:accent6>
          <a:srgbClr val="356C7E"/>
        </a:accent6>
        <a:hlink>
          <a:srgbClr val="87A0B4"/>
        </a:hlink>
        <a:folHlink>
          <a:srgbClr val="AAB9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111111"/>
        </a:dk1>
        <a:lt1>
          <a:srgbClr val="FFFFFF"/>
        </a:lt1>
        <a:dk2>
          <a:srgbClr val="113F7C"/>
        </a:dk2>
        <a:lt2>
          <a:srgbClr val="C0C0C0"/>
        </a:lt2>
        <a:accent1>
          <a:srgbClr val="8B9394"/>
        </a:accent1>
        <a:accent2>
          <a:srgbClr val="113F7C"/>
        </a:accent2>
        <a:accent3>
          <a:srgbClr val="FFFFFF"/>
        </a:accent3>
        <a:accent4>
          <a:srgbClr val="0D0D0D"/>
        </a:accent4>
        <a:accent5>
          <a:srgbClr val="C4C8C8"/>
        </a:accent5>
        <a:accent6>
          <a:srgbClr val="0E3870"/>
        </a:accent6>
        <a:hlink>
          <a:srgbClr val="113F7C"/>
        </a:hlink>
        <a:folHlink>
          <a:srgbClr val="8B93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111111"/>
        </a:dk1>
        <a:lt1>
          <a:srgbClr val="FFFFFF"/>
        </a:lt1>
        <a:dk2>
          <a:srgbClr val="113F7C"/>
        </a:dk2>
        <a:lt2>
          <a:srgbClr val="C0C0C0"/>
        </a:lt2>
        <a:accent1>
          <a:srgbClr val="8B9394"/>
        </a:accent1>
        <a:accent2>
          <a:srgbClr val="113F7C"/>
        </a:accent2>
        <a:accent3>
          <a:srgbClr val="FFFFFF"/>
        </a:accent3>
        <a:accent4>
          <a:srgbClr val="0D0D0D"/>
        </a:accent4>
        <a:accent5>
          <a:srgbClr val="C4C8C8"/>
        </a:accent5>
        <a:accent6>
          <a:srgbClr val="0E3870"/>
        </a:accent6>
        <a:hlink>
          <a:srgbClr val="113F7C"/>
        </a:hlink>
        <a:folHlink>
          <a:srgbClr val="93C6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111111"/>
        </a:dk1>
        <a:lt1>
          <a:srgbClr val="FFFFFF"/>
        </a:lt1>
        <a:dk2>
          <a:srgbClr val="113F7C"/>
        </a:dk2>
        <a:lt2>
          <a:srgbClr val="C0C0C0"/>
        </a:lt2>
        <a:accent1>
          <a:srgbClr val="B1B7BC"/>
        </a:accent1>
        <a:accent2>
          <a:srgbClr val="113F7C"/>
        </a:accent2>
        <a:accent3>
          <a:srgbClr val="FFFFFF"/>
        </a:accent3>
        <a:accent4>
          <a:srgbClr val="0D0D0D"/>
        </a:accent4>
        <a:accent5>
          <a:srgbClr val="D5D8DA"/>
        </a:accent5>
        <a:accent6>
          <a:srgbClr val="0E3870"/>
        </a:accent6>
        <a:hlink>
          <a:srgbClr val="113F7C"/>
        </a:hlink>
        <a:folHlink>
          <a:srgbClr val="93C6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111111"/>
        </a:dk1>
        <a:lt1>
          <a:srgbClr val="FFFFFF"/>
        </a:lt1>
        <a:dk2>
          <a:srgbClr val="113F7C"/>
        </a:dk2>
        <a:lt2>
          <a:srgbClr val="C0C0C0"/>
        </a:lt2>
        <a:accent1>
          <a:srgbClr val="F08800"/>
        </a:accent1>
        <a:accent2>
          <a:srgbClr val="113F7C"/>
        </a:accent2>
        <a:accent3>
          <a:srgbClr val="FFFFFF"/>
        </a:accent3>
        <a:accent4>
          <a:srgbClr val="0D0D0D"/>
        </a:accent4>
        <a:accent5>
          <a:srgbClr val="F6C3AA"/>
        </a:accent5>
        <a:accent6>
          <a:srgbClr val="0E3870"/>
        </a:accent6>
        <a:hlink>
          <a:srgbClr val="113F7C"/>
        </a:hlink>
        <a:folHlink>
          <a:srgbClr val="93C6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529F"/>
        </a:accent1>
        <a:accent2>
          <a:srgbClr val="00529F"/>
        </a:accent2>
        <a:accent3>
          <a:srgbClr val="FFFFFF"/>
        </a:accent3>
        <a:accent4>
          <a:srgbClr val="000000"/>
        </a:accent4>
        <a:accent5>
          <a:srgbClr val="AAB3CD"/>
        </a:accent5>
        <a:accent6>
          <a:srgbClr val="004990"/>
        </a:accent6>
        <a:hlink>
          <a:srgbClr val="00529F"/>
        </a:hlink>
        <a:folHlink>
          <a:srgbClr val="93C6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Präsentation_ohne Beton</Template>
  <TotalTime>0</TotalTime>
  <Words>814</Words>
  <Application>Microsoft Macintosh PowerPoint</Application>
  <PresentationFormat>Bildschirmpräsentation (16:9)</PresentationFormat>
  <Paragraphs>261</Paragraphs>
  <Slides>18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Bebas Neue</vt:lpstr>
      <vt:lpstr>Calibri</vt:lpstr>
      <vt:lpstr>Calibri Light</vt:lpstr>
      <vt:lpstr>Gulim</vt:lpstr>
      <vt:lpstr>Wingdings</vt:lpstr>
      <vt:lpstr>Präsentation_ohne Beton</vt:lpstr>
      <vt:lpstr>PowerPoint-Präsentation</vt:lpstr>
      <vt:lpstr>Challenges of the next 5-10 years</vt:lpstr>
      <vt:lpstr>PowerPoint-Präsentation</vt:lpstr>
      <vt:lpstr>Technology Trends</vt:lpstr>
      <vt:lpstr>Factors of digital transformation</vt:lpstr>
      <vt:lpstr>New Jobs</vt:lpstr>
      <vt:lpstr>At Frank van Massenhove‘s organization, all employees can work when, how and where they want to work. </vt:lpstr>
      <vt:lpstr>Agile methods in Change Management</vt:lpstr>
      <vt:lpstr>Digital maturity</vt:lpstr>
      <vt:lpstr>Leadership in a digital world must be based on trust</vt:lpstr>
      <vt:lpstr>The problem</vt:lpstr>
      <vt:lpstr>The Prisoners‘ Dilemma as a Paradigm for Collaboration</vt:lpstr>
      <vt:lpstr>Multiple Identities and the Quality of Leadership</vt:lpstr>
      <vt:lpstr>Project Aristotle</vt:lpstr>
      <vt:lpstr>New rules for the future of work</vt:lpstr>
      <vt:lpstr>We must get acquainted with loosing control</vt:lpstr>
      <vt:lpstr>PowerPoint-Präsentation</vt:lpstr>
      <vt:lpstr>A possible solution: Beyond Leadership</vt:lpstr>
    </vt:vector>
  </TitlesOfParts>
  <Manager/>
  <Company>peopleXpert GmbH</Company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in a digital world</dc:title>
  <dc:subject/>
  <dc:creator>Matthias Mölleney</dc:creator>
  <cp:keywords/>
  <dc:description/>
  <cp:lastModifiedBy>Matthias Mölleney</cp:lastModifiedBy>
  <cp:revision>270</cp:revision>
  <cp:lastPrinted>2017-10-25T16:53:02Z</cp:lastPrinted>
  <dcterms:created xsi:type="dcterms:W3CDTF">2010-09-01T06:38:55Z</dcterms:created>
  <dcterms:modified xsi:type="dcterms:W3CDTF">2017-10-25T16:53:17Z</dcterms:modified>
  <cp:category/>
</cp:coreProperties>
</file>